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475" r:id="rId2"/>
    <p:sldId id="451" r:id="rId3"/>
    <p:sldId id="457" r:id="rId4"/>
    <p:sldId id="449" r:id="rId5"/>
    <p:sldId id="333" r:id="rId6"/>
    <p:sldId id="466" r:id="rId7"/>
    <p:sldId id="334" r:id="rId8"/>
    <p:sldId id="463" r:id="rId9"/>
    <p:sldId id="259" r:id="rId10"/>
    <p:sldId id="464" r:id="rId11"/>
    <p:sldId id="465" r:id="rId12"/>
    <p:sldId id="282" r:id="rId13"/>
    <p:sldId id="287" r:id="rId14"/>
    <p:sldId id="467" r:id="rId15"/>
    <p:sldId id="468" r:id="rId16"/>
    <p:sldId id="473" r:id="rId17"/>
    <p:sldId id="458" r:id="rId18"/>
    <p:sldId id="460" r:id="rId19"/>
    <p:sldId id="461" r:id="rId20"/>
    <p:sldId id="462" r:id="rId21"/>
    <p:sldId id="469" r:id="rId22"/>
    <p:sldId id="275" r:id="rId23"/>
    <p:sldId id="471" r:id="rId24"/>
    <p:sldId id="474" r:id="rId25"/>
    <p:sldId id="262" r:id="rId26"/>
    <p:sldId id="265" r:id="rId27"/>
    <p:sldId id="272" r:id="rId28"/>
    <p:sldId id="268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FC6"/>
    <a:srgbClr val="5565C6"/>
    <a:srgbClr val="00FDFF"/>
    <a:srgbClr val="EEF6F9"/>
    <a:srgbClr val="4089AD"/>
    <a:srgbClr val="000000"/>
    <a:srgbClr val="F0F8FC"/>
    <a:srgbClr val="EFF8FC"/>
    <a:srgbClr val="EBF5FA"/>
    <a:srgbClr val="6BB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63"/>
    <p:restoredTop sz="52126"/>
  </p:normalViewPr>
  <p:slideViewPr>
    <p:cSldViewPr snapToGrid="0">
      <p:cViewPr varScale="1">
        <p:scale>
          <a:sx n="62" d="100"/>
          <a:sy n="62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F8EF6-2CE3-B04C-A31E-1AF67C028AF4}" type="doc">
      <dgm:prSet loTypeId="urn:microsoft.com/office/officeart/2005/8/layout/hProcess10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DA737DB-691F-4547-9423-7269D095A570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/>
            <a:t>Ecological motivation</a:t>
          </a:r>
        </a:p>
      </dgm:t>
    </dgm:pt>
    <dgm:pt modelId="{CBC93FAD-D71A-4B4B-A654-4D2726D4EC1C}" type="parTrans" cxnId="{624ACFD4-9C59-274A-AB70-A2206C6BD0D5}">
      <dgm:prSet/>
      <dgm:spPr/>
      <dgm:t>
        <a:bodyPr/>
        <a:lstStyle/>
        <a:p>
          <a:endParaRPr lang="en-US"/>
        </a:p>
      </dgm:t>
    </dgm:pt>
    <dgm:pt modelId="{F119E89A-6E4B-774F-BEA2-1E1A136B1CCE}" type="sibTrans" cxnId="{624ACFD4-9C59-274A-AB70-A2206C6BD0D5}">
      <dgm:prSet/>
      <dgm:spPr/>
      <dgm:t>
        <a:bodyPr/>
        <a:lstStyle/>
        <a:p>
          <a:endParaRPr lang="en-US"/>
        </a:p>
      </dgm:t>
    </dgm:pt>
    <dgm:pt modelId="{3BCC9FF0-B35C-9145-A6C0-30D5B7251C89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 dirty="0"/>
            <a:t>Statistical framework</a:t>
          </a:r>
        </a:p>
      </dgm:t>
    </dgm:pt>
    <dgm:pt modelId="{0CEA8BAD-83D8-CD44-A6F7-C894ED94CA14}" type="parTrans" cxnId="{4C61751D-703A-C14A-BAA5-37AF31C8C8D9}">
      <dgm:prSet/>
      <dgm:spPr/>
      <dgm:t>
        <a:bodyPr/>
        <a:lstStyle/>
        <a:p>
          <a:endParaRPr lang="en-US"/>
        </a:p>
      </dgm:t>
    </dgm:pt>
    <dgm:pt modelId="{15931720-5366-3444-9B85-3534288712B4}" type="sibTrans" cxnId="{4C61751D-703A-C14A-BAA5-37AF31C8C8D9}">
      <dgm:prSet/>
      <dgm:spPr/>
      <dgm:t>
        <a:bodyPr/>
        <a:lstStyle/>
        <a:p>
          <a:endParaRPr lang="en-US"/>
        </a:p>
      </dgm:t>
    </dgm:pt>
    <dgm:pt modelId="{5FF0E9FA-CE43-2E45-9256-CD85007A13D8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 dirty="0"/>
            <a:t>Narwhal case study</a:t>
          </a:r>
        </a:p>
      </dgm:t>
    </dgm:pt>
    <dgm:pt modelId="{243374E5-15F7-BE48-A9F7-899FC87852A0}" type="parTrans" cxnId="{DF502AD5-6C79-B549-BEB2-B19E31B58B2A}">
      <dgm:prSet/>
      <dgm:spPr/>
      <dgm:t>
        <a:bodyPr/>
        <a:lstStyle/>
        <a:p>
          <a:endParaRPr lang="en-US"/>
        </a:p>
      </dgm:t>
    </dgm:pt>
    <dgm:pt modelId="{1661D4C8-53F8-244F-929E-A18CD5479702}" type="sibTrans" cxnId="{DF502AD5-6C79-B549-BEB2-B19E31B58B2A}">
      <dgm:prSet/>
      <dgm:spPr/>
      <dgm:t>
        <a:bodyPr/>
        <a:lstStyle/>
        <a:p>
          <a:endParaRPr lang="en-US"/>
        </a:p>
      </dgm:t>
    </dgm:pt>
    <dgm:pt modelId="{69C82AE8-59E2-F140-924D-D683C7F8D6D9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 dirty="0"/>
            <a:t>HMMs</a:t>
          </a:r>
        </a:p>
      </dgm:t>
    </dgm:pt>
    <dgm:pt modelId="{F0986937-3D7F-FC48-89EC-1CFAF864D476}" type="sibTrans" cxnId="{6582E8F2-CED5-6F46-B73A-C6FD4D896E65}">
      <dgm:prSet/>
      <dgm:spPr/>
      <dgm:t>
        <a:bodyPr/>
        <a:lstStyle/>
        <a:p>
          <a:endParaRPr lang="en-US"/>
        </a:p>
      </dgm:t>
    </dgm:pt>
    <dgm:pt modelId="{0D34A944-ACF7-0342-B432-FCF0ADF938B3}" type="parTrans" cxnId="{6582E8F2-CED5-6F46-B73A-C6FD4D896E65}">
      <dgm:prSet/>
      <dgm:spPr/>
      <dgm:t>
        <a:bodyPr/>
        <a:lstStyle/>
        <a:p>
          <a:endParaRPr lang="en-US"/>
        </a:p>
      </dgm:t>
    </dgm:pt>
    <dgm:pt modelId="{9AEAB310-6A1E-2C49-99A7-B04727E27A67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 dirty="0"/>
            <a:t>CRWs</a:t>
          </a:r>
        </a:p>
      </dgm:t>
    </dgm:pt>
    <dgm:pt modelId="{1AD01D05-DE28-E54D-B4FA-492E4B58BC84}" type="parTrans" cxnId="{5557BF01-1345-8142-896D-D6138C8066AB}">
      <dgm:prSet/>
      <dgm:spPr/>
    </dgm:pt>
    <dgm:pt modelId="{702CDDB2-6788-3C44-9541-FDFBAD211FF9}" type="sibTrans" cxnId="{5557BF01-1345-8142-896D-D6138C8066AB}">
      <dgm:prSet/>
      <dgm:spPr/>
    </dgm:pt>
    <dgm:pt modelId="{4A87930E-988F-3D47-8C99-6FD26DCA456E}" type="pres">
      <dgm:prSet presAssocID="{165F8EF6-2CE3-B04C-A31E-1AF67C028AF4}" presName="Name0" presStyleCnt="0">
        <dgm:presLayoutVars>
          <dgm:dir/>
          <dgm:resizeHandles val="exact"/>
        </dgm:presLayoutVars>
      </dgm:prSet>
      <dgm:spPr/>
    </dgm:pt>
    <dgm:pt modelId="{2EC01AEF-33CB-9447-BF3D-C84DC0387085}" type="pres">
      <dgm:prSet presAssocID="{9DA737DB-691F-4547-9423-7269D095A570}" presName="composite" presStyleCnt="0"/>
      <dgm:spPr/>
    </dgm:pt>
    <dgm:pt modelId="{77159142-D947-FE4D-BBFD-5C3BB3F8A44E}" type="pres">
      <dgm:prSet presAssocID="{9DA737DB-691F-4547-9423-7269D095A570}" presName="imagSh" presStyleLbl="b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31750">
          <a:solidFill>
            <a:schemeClr val="dk2">
              <a:shade val="80000"/>
              <a:hueOff val="0"/>
              <a:satOff val="0"/>
              <a:lumOff val="0"/>
            </a:schemeClr>
          </a:solidFill>
        </a:ln>
        <a:effectLst>
          <a:glow>
            <a:schemeClr val="accent1">
              <a:alpha val="40000"/>
            </a:schemeClr>
          </a:glow>
          <a:softEdge rad="0"/>
        </a:effectLst>
      </dgm:spPr>
    </dgm:pt>
    <dgm:pt modelId="{F77C7C29-326F-DC41-A102-70EA11DEA67D}" type="pres">
      <dgm:prSet presAssocID="{9DA737DB-691F-4547-9423-7269D095A570}" presName="txNode" presStyleLbl="node1" presStyleIdx="0" presStyleCnt="3">
        <dgm:presLayoutVars>
          <dgm:bulletEnabled val="1"/>
        </dgm:presLayoutVars>
      </dgm:prSet>
      <dgm:spPr/>
    </dgm:pt>
    <dgm:pt modelId="{D0415AAC-6473-9843-8A57-6A36DF42F848}" type="pres">
      <dgm:prSet presAssocID="{F119E89A-6E4B-774F-BEA2-1E1A136B1CCE}" presName="sibTrans" presStyleLbl="sibTrans2D1" presStyleIdx="0" presStyleCnt="2"/>
      <dgm:spPr/>
    </dgm:pt>
    <dgm:pt modelId="{2DAB6A7C-5FE3-3C4B-8B43-052AC264B8C4}" type="pres">
      <dgm:prSet presAssocID="{F119E89A-6E4B-774F-BEA2-1E1A136B1CCE}" presName="connTx" presStyleLbl="sibTrans2D1" presStyleIdx="0" presStyleCnt="2"/>
      <dgm:spPr/>
    </dgm:pt>
    <dgm:pt modelId="{61ED6452-D34E-7346-BB3A-8FD5A875EB22}" type="pres">
      <dgm:prSet presAssocID="{3BCC9FF0-B35C-9145-A6C0-30D5B7251C89}" presName="composite" presStyleCnt="0"/>
      <dgm:spPr/>
    </dgm:pt>
    <dgm:pt modelId="{B58656E7-B4BE-0A43-B131-0598C06BBE01}" type="pres">
      <dgm:prSet presAssocID="{3BCC9FF0-B35C-9145-A6C0-30D5B7251C89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0"/>
      </dgm:spPr>
    </dgm:pt>
    <dgm:pt modelId="{2B0E71F8-F20D-B249-A9F9-2786905E3E40}" type="pres">
      <dgm:prSet presAssocID="{3BCC9FF0-B35C-9145-A6C0-30D5B7251C89}" presName="txNode" presStyleLbl="node1" presStyleIdx="1" presStyleCnt="3">
        <dgm:presLayoutVars>
          <dgm:bulletEnabled val="1"/>
        </dgm:presLayoutVars>
      </dgm:prSet>
      <dgm:spPr/>
    </dgm:pt>
    <dgm:pt modelId="{A2127140-795A-EC48-B48B-EE752D832C22}" type="pres">
      <dgm:prSet presAssocID="{15931720-5366-3444-9B85-3534288712B4}" presName="sibTrans" presStyleLbl="sibTrans2D1" presStyleIdx="1" presStyleCnt="2"/>
      <dgm:spPr/>
    </dgm:pt>
    <dgm:pt modelId="{502B66C8-514E-C949-AA08-1760D30B5015}" type="pres">
      <dgm:prSet presAssocID="{15931720-5366-3444-9B85-3534288712B4}" presName="connTx" presStyleLbl="sibTrans2D1" presStyleIdx="1" presStyleCnt="2"/>
      <dgm:spPr/>
    </dgm:pt>
    <dgm:pt modelId="{29E0FE9A-8616-2D43-ADF2-49D4BA6D6C47}" type="pres">
      <dgm:prSet presAssocID="{5FF0E9FA-CE43-2E45-9256-CD85007A13D8}" presName="composite" presStyleCnt="0"/>
      <dgm:spPr/>
    </dgm:pt>
    <dgm:pt modelId="{E48BDA26-53E9-B149-AF9A-2B23230AFAB3}" type="pres">
      <dgm:prSet presAssocID="{5FF0E9FA-CE43-2E45-9256-CD85007A13D8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31750"/>
      </dgm:spPr>
    </dgm:pt>
    <dgm:pt modelId="{F5D0632F-2A29-DF4A-8FB1-B1D69280E502}" type="pres">
      <dgm:prSet presAssocID="{5FF0E9FA-CE43-2E45-9256-CD85007A13D8}" presName="txNode" presStyleLbl="node1" presStyleIdx="2" presStyleCnt="3">
        <dgm:presLayoutVars>
          <dgm:bulletEnabled val="1"/>
        </dgm:presLayoutVars>
      </dgm:prSet>
      <dgm:spPr/>
    </dgm:pt>
  </dgm:ptLst>
  <dgm:cxnLst>
    <dgm:cxn modelId="{5557BF01-1345-8142-896D-D6138C8066AB}" srcId="{3BCC9FF0-B35C-9145-A6C0-30D5B7251C89}" destId="{9AEAB310-6A1E-2C49-99A7-B04727E27A67}" srcOrd="0" destOrd="0" parTransId="{1AD01D05-DE28-E54D-B4FA-492E4B58BC84}" sibTransId="{702CDDB2-6788-3C44-9541-FDFBAD211FF9}"/>
    <dgm:cxn modelId="{4C61751D-703A-C14A-BAA5-37AF31C8C8D9}" srcId="{165F8EF6-2CE3-B04C-A31E-1AF67C028AF4}" destId="{3BCC9FF0-B35C-9145-A6C0-30D5B7251C89}" srcOrd="1" destOrd="0" parTransId="{0CEA8BAD-83D8-CD44-A6F7-C894ED94CA14}" sibTransId="{15931720-5366-3444-9B85-3534288712B4}"/>
    <dgm:cxn modelId="{7667C523-341F-5B4D-BD03-9DEF1458B0B3}" type="presOf" srcId="{F119E89A-6E4B-774F-BEA2-1E1A136B1CCE}" destId="{D0415AAC-6473-9843-8A57-6A36DF42F848}" srcOrd="0" destOrd="0" presId="urn:microsoft.com/office/officeart/2005/8/layout/hProcess10"/>
    <dgm:cxn modelId="{90B0BF7E-B99E-DB4A-9F52-A011330B5EDD}" type="presOf" srcId="{165F8EF6-2CE3-B04C-A31E-1AF67C028AF4}" destId="{4A87930E-988F-3D47-8C99-6FD26DCA456E}" srcOrd="0" destOrd="0" presId="urn:microsoft.com/office/officeart/2005/8/layout/hProcess10"/>
    <dgm:cxn modelId="{B26C608C-423C-6645-A696-7A10AEF5E719}" type="presOf" srcId="{F119E89A-6E4B-774F-BEA2-1E1A136B1CCE}" destId="{2DAB6A7C-5FE3-3C4B-8B43-052AC264B8C4}" srcOrd="1" destOrd="0" presId="urn:microsoft.com/office/officeart/2005/8/layout/hProcess10"/>
    <dgm:cxn modelId="{F145C693-D518-574F-A785-3D7E906226F9}" type="presOf" srcId="{5FF0E9FA-CE43-2E45-9256-CD85007A13D8}" destId="{F5D0632F-2A29-DF4A-8FB1-B1D69280E502}" srcOrd="0" destOrd="0" presId="urn:microsoft.com/office/officeart/2005/8/layout/hProcess10"/>
    <dgm:cxn modelId="{C46507A2-428C-5D4B-9F5E-B75F45ABC2FC}" type="presOf" srcId="{15931720-5366-3444-9B85-3534288712B4}" destId="{502B66C8-514E-C949-AA08-1760D30B5015}" srcOrd="1" destOrd="0" presId="urn:microsoft.com/office/officeart/2005/8/layout/hProcess10"/>
    <dgm:cxn modelId="{7E9395AC-1ABF-DD4D-8CF1-79F0F6C489C5}" type="presOf" srcId="{9AEAB310-6A1E-2C49-99A7-B04727E27A67}" destId="{2B0E71F8-F20D-B249-A9F9-2786905E3E40}" srcOrd="0" destOrd="1" presId="urn:microsoft.com/office/officeart/2005/8/layout/hProcess10"/>
    <dgm:cxn modelId="{E3B0DEAC-C6D4-6C40-B1C7-2CB15793FC13}" type="presOf" srcId="{3BCC9FF0-B35C-9145-A6C0-30D5B7251C89}" destId="{2B0E71F8-F20D-B249-A9F9-2786905E3E40}" srcOrd="0" destOrd="0" presId="urn:microsoft.com/office/officeart/2005/8/layout/hProcess10"/>
    <dgm:cxn modelId="{ED9D41CE-FF93-094A-9ABA-1957C520299C}" type="presOf" srcId="{69C82AE8-59E2-F140-924D-D683C7F8D6D9}" destId="{2B0E71F8-F20D-B249-A9F9-2786905E3E40}" srcOrd="0" destOrd="2" presId="urn:microsoft.com/office/officeart/2005/8/layout/hProcess10"/>
    <dgm:cxn modelId="{624ACFD4-9C59-274A-AB70-A2206C6BD0D5}" srcId="{165F8EF6-2CE3-B04C-A31E-1AF67C028AF4}" destId="{9DA737DB-691F-4547-9423-7269D095A570}" srcOrd="0" destOrd="0" parTransId="{CBC93FAD-D71A-4B4B-A654-4D2726D4EC1C}" sibTransId="{F119E89A-6E4B-774F-BEA2-1E1A136B1CCE}"/>
    <dgm:cxn modelId="{DF502AD5-6C79-B549-BEB2-B19E31B58B2A}" srcId="{165F8EF6-2CE3-B04C-A31E-1AF67C028AF4}" destId="{5FF0E9FA-CE43-2E45-9256-CD85007A13D8}" srcOrd="2" destOrd="0" parTransId="{243374E5-15F7-BE48-A9F7-899FC87852A0}" sibTransId="{1661D4C8-53F8-244F-929E-A18CD5479702}"/>
    <dgm:cxn modelId="{22E9ADDF-94CD-0C48-90BA-610D193D9C8C}" type="presOf" srcId="{9DA737DB-691F-4547-9423-7269D095A570}" destId="{F77C7C29-326F-DC41-A102-70EA11DEA67D}" srcOrd="0" destOrd="0" presId="urn:microsoft.com/office/officeart/2005/8/layout/hProcess10"/>
    <dgm:cxn modelId="{6582E8F2-CED5-6F46-B73A-C6FD4D896E65}" srcId="{3BCC9FF0-B35C-9145-A6C0-30D5B7251C89}" destId="{69C82AE8-59E2-F140-924D-D683C7F8D6D9}" srcOrd="1" destOrd="0" parTransId="{0D34A944-ACF7-0342-B432-FCF0ADF938B3}" sibTransId="{F0986937-3D7F-FC48-89EC-1CFAF864D476}"/>
    <dgm:cxn modelId="{736F21FD-4992-444E-BB9C-BE3567E07033}" type="presOf" srcId="{15931720-5366-3444-9B85-3534288712B4}" destId="{A2127140-795A-EC48-B48B-EE752D832C22}" srcOrd="0" destOrd="0" presId="urn:microsoft.com/office/officeart/2005/8/layout/hProcess10"/>
    <dgm:cxn modelId="{C97504E5-DDFB-574C-881D-3104316866DA}" type="presParOf" srcId="{4A87930E-988F-3D47-8C99-6FD26DCA456E}" destId="{2EC01AEF-33CB-9447-BF3D-C84DC0387085}" srcOrd="0" destOrd="0" presId="urn:microsoft.com/office/officeart/2005/8/layout/hProcess10"/>
    <dgm:cxn modelId="{3DB57F58-81BE-CF40-A3E2-AD998C4175DD}" type="presParOf" srcId="{2EC01AEF-33CB-9447-BF3D-C84DC0387085}" destId="{77159142-D947-FE4D-BBFD-5C3BB3F8A44E}" srcOrd="0" destOrd="0" presId="urn:microsoft.com/office/officeart/2005/8/layout/hProcess10"/>
    <dgm:cxn modelId="{201C7F68-CA5C-7845-A865-9185E441EBEC}" type="presParOf" srcId="{2EC01AEF-33CB-9447-BF3D-C84DC0387085}" destId="{F77C7C29-326F-DC41-A102-70EA11DEA67D}" srcOrd="1" destOrd="0" presId="urn:microsoft.com/office/officeart/2005/8/layout/hProcess10"/>
    <dgm:cxn modelId="{9AD70EAB-900F-4646-AB41-95C2A23C6555}" type="presParOf" srcId="{4A87930E-988F-3D47-8C99-6FD26DCA456E}" destId="{D0415AAC-6473-9843-8A57-6A36DF42F848}" srcOrd="1" destOrd="0" presId="urn:microsoft.com/office/officeart/2005/8/layout/hProcess10"/>
    <dgm:cxn modelId="{90802131-64CC-4F4B-9810-4663CAE368FD}" type="presParOf" srcId="{D0415AAC-6473-9843-8A57-6A36DF42F848}" destId="{2DAB6A7C-5FE3-3C4B-8B43-052AC264B8C4}" srcOrd="0" destOrd="0" presId="urn:microsoft.com/office/officeart/2005/8/layout/hProcess10"/>
    <dgm:cxn modelId="{C01594F7-E362-8A48-963D-108494AB6F27}" type="presParOf" srcId="{4A87930E-988F-3D47-8C99-6FD26DCA456E}" destId="{61ED6452-D34E-7346-BB3A-8FD5A875EB22}" srcOrd="2" destOrd="0" presId="urn:microsoft.com/office/officeart/2005/8/layout/hProcess10"/>
    <dgm:cxn modelId="{4C5FCBF8-3A0F-F143-8D4A-E164B48360B9}" type="presParOf" srcId="{61ED6452-D34E-7346-BB3A-8FD5A875EB22}" destId="{B58656E7-B4BE-0A43-B131-0598C06BBE01}" srcOrd="0" destOrd="0" presId="urn:microsoft.com/office/officeart/2005/8/layout/hProcess10"/>
    <dgm:cxn modelId="{B851C840-D130-7742-A38A-186A0A6E2E19}" type="presParOf" srcId="{61ED6452-D34E-7346-BB3A-8FD5A875EB22}" destId="{2B0E71F8-F20D-B249-A9F9-2786905E3E40}" srcOrd="1" destOrd="0" presId="urn:microsoft.com/office/officeart/2005/8/layout/hProcess10"/>
    <dgm:cxn modelId="{4684EB6A-22FC-E744-94B0-2909074C0883}" type="presParOf" srcId="{4A87930E-988F-3D47-8C99-6FD26DCA456E}" destId="{A2127140-795A-EC48-B48B-EE752D832C22}" srcOrd="3" destOrd="0" presId="urn:microsoft.com/office/officeart/2005/8/layout/hProcess10"/>
    <dgm:cxn modelId="{7DECBAF8-C2DB-9344-87C6-4822333DA6AE}" type="presParOf" srcId="{A2127140-795A-EC48-B48B-EE752D832C22}" destId="{502B66C8-514E-C949-AA08-1760D30B5015}" srcOrd="0" destOrd="0" presId="urn:microsoft.com/office/officeart/2005/8/layout/hProcess10"/>
    <dgm:cxn modelId="{F6181187-4A3F-9C48-BBC6-58202C879C05}" type="presParOf" srcId="{4A87930E-988F-3D47-8C99-6FD26DCA456E}" destId="{29E0FE9A-8616-2D43-ADF2-49D4BA6D6C47}" srcOrd="4" destOrd="0" presId="urn:microsoft.com/office/officeart/2005/8/layout/hProcess10"/>
    <dgm:cxn modelId="{8FE8CC37-D627-C14F-B96C-D850F95C2F5C}" type="presParOf" srcId="{29E0FE9A-8616-2D43-ADF2-49D4BA6D6C47}" destId="{E48BDA26-53E9-B149-AF9A-2B23230AFAB3}" srcOrd="0" destOrd="0" presId="urn:microsoft.com/office/officeart/2005/8/layout/hProcess10"/>
    <dgm:cxn modelId="{EB20088E-E5B4-D248-8720-A848893EE3DA}" type="presParOf" srcId="{29E0FE9A-8616-2D43-ADF2-49D4BA6D6C47}" destId="{F5D0632F-2A29-DF4A-8FB1-B1D69280E50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9142-D947-FE4D-BBFD-5C3BB3F8A44E}">
      <dsp:nvSpPr>
        <dsp:cNvPr id="0" name=""/>
        <dsp:cNvSpPr/>
      </dsp:nvSpPr>
      <dsp:spPr>
        <a:xfrm>
          <a:off x="5230" y="204486"/>
          <a:ext cx="2463977" cy="2463977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31750" cap="flat" cmpd="sng" algn="ctr">
          <a:solidFill>
            <a:schemeClr val="dk2">
              <a:shade val="80000"/>
              <a:hueOff val="0"/>
              <a:satOff val="0"/>
              <a:lumOff val="0"/>
            </a:schemeClr>
          </a:solidFill>
          <a:prstDash val="solid"/>
          <a:miter lim="800000"/>
        </a:ln>
        <a:effectLst>
          <a:glow>
            <a:schemeClr val="accent1">
              <a:alpha val="4000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C7C29-326F-DC41-A102-70EA11DEA67D}">
      <dsp:nvSpPr>
        <dsp:cNvPr id="0" name=""/>
        <dsp:cNvSpPr/>
      </dsp:nvSpPr>
      <dsp:spPr>
        <a:xfrm>
          <a:off x="406342" y="1682873"/>
          <a:ext cx="2463977" cy="2463977"/>
        </a:xfrm>
        <a:prstGeom prst="roundRect">
          <a:avLst>
            <a:gd name="adj" fmla="val 10000"/>
          </a:avLst>
        </a:prstGeom>
        <a:solidFill>
          <a:srgbClr val="6BB1D1"/>
        </a:solidFill>
        <a:ln w="38100" cap="flat" cmpd="sng" algn="ctr">
          <a:solidFill>
            <a:srgbClr val="4089A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/>
            <a:t>Ecological motivation</a:t>
          </a:r>
        </a:p>
      </dsp:txBody>
      <dsp:txXfrm>
        <a:off x="478509" y="1755040"/>
        <a:ext cx="2319643" cy="2319643"/>
      </dsp:txXfrm>
    </dsp:sp>
    <dsp:sp modelId="{D0415AAC-6473-9843-8A57-6A36DF42F848}">
      <dsp:nvSpPr>
        <dsp:cNvPr id="0" name=""/>
        <dsp:cNvSpPr/>
      </dsp:nvSpPr>
      <dsp:spPr>
        <a:xfrm>
          <a:off x="2943824" y="1140446"/>
          <a:ext cx="474616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943824" y="1258858"/>
        <a:ext cx="332231" cy="355235"/>
      </dsp:txXfrm>
    </dsp:sp>
    <dsp:sp modelId="{B58656E7-B4BE-0A43-B131-0598C06BBE01}">
      <dsp:nvSpPr>
        <dsp:cNvPr id="0" name=""/>
        <dsp:cNvSpPr/>
      </dsp:nvSpPr>
      <dsp:spPr>
        <a:xfrm>
          <a:off x="3825254" y="204486"/>
          <a:ext cx="2463977" cy="24639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E71F8-F20D-B249-A9F9-2786905E3E40}">
      <dsp:nvSpPr>
        <dsp:cNvPr id="0" name=""/>
        <dsp:cNvSpPr/>
      </dsp:nvSpPr>
      <dsp:spPr>
        <a:xfrm>
          <a:off x="4226367" y="1682873"/>
          <a:ext cx="2463977" cy="2463977"/>
        </a:xfrm>
        <a:prstGeom prst="roundRect">
          <a:avLst>
            <a:gd name="adj" fmla="val 10000"/>
          </a:avLst>
        </a:prstGeom>
        <a:solidFill>
          <a:srgbClr val="6BB1D1"/>
        </a:solidFill>
        <a:ln w="38100" cap="flat" cmpd="sng" algn="ctr">
          <a:solidFill>
            <a:srgbClr val="4089A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/>
            <a:t>Statistical framework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700" kern="1200" dirty="0"/>
            <a:t>CRWs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700" kern="1200" dirty="0"/>
            <a:t>HMMs</a:t>
          </a:r>
        </a:p>
      </dsp:txBody>
      <dsp:txXfrm>
        <a:off x="4298534" y="1755040"/>
        <a:ext cx="2319643" cy="2319643"/>
      </dsp:txXfrm>
    </dsp:sp>
    <dsp:sp modelId="{A2127140-795A-EC48-B48B-EE752D832C22}">
      <dsp:nvSpPr>
        <dsp:cNvPr id="0" name=""/>
        <dsp:cNvSpPr/>
      </dsp:nvSpPr>
      <dsp:spPr>
        <a:xfrm>
          <a:off x="6763849" y="1140446"/>
          <a:ext cx="474616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763849" y="1258858"/>
        <a:ext cx="332231" cy="355235"/>
      </dsp:txXfrm>
    </dsp:sp>
    <dsp:sp modelId="{E48BDA26-53E9-B149-AF9A-2B23230AFAB3}">
      <dsp:nvSpPr>
        <dsp:cNvPr id="0" name=""/>
        <dsp:cNvSpPr/>
      </dsp:nvSpPr>
      <dsp:spPr>
        <a:xfrm>
          <a:off x="7645279" y="204486"/>
          <a:ext cx="2463977" cy="24639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0632F-2A29-DF4A-8FB1-B1D69280E502}">
      <dsp:nvSpPr>
        <dsp:cNvPr id="0" name=""/>
        <dsp:cNvSpPr/>
      </dsp:nvSpPr>
      <dsp:spPr>
        <a:xfrm>
          <a:off x="8046392" y="1682873"/>
          <a:ext cx="2463977" cy="2463977"/>
        </a:xfrm>
        <a:prstGeom prst="roundRect">
          <a:avLst>
            <a:gd name="adj" fmla="val 10000"/>
          </a:avLst>
        </a:prstGeom>
        <a:solidFill>
          <a:srgbClr val="6BB1D1"/>
        </a:solidFill>
        <a:ln w="38100" cap="flat" cmpd="sng" algn="ctr">
          <a:solidFill>
            <a:srgbClr val="4089A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/>
            <a:t>Narwhal case study</a:t>
          </a:r>
        </a:p>
      </dsp:txBody>
      <dsp:txXfrm>
        <a:off x="8118559" y="1755040"/>
        <a:ext cx="2319643" cy="2319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6BC-F0EB-1646-911F-1ED93DE8D5E3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32D5D-29A4-CC40-AEC9-36EC1DB60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4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8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51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0264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19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467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30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64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331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551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764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2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800" baseline="0" dirty="0"/>
              <a:t>In this presentation, I will briefly discuss the </a:t>
            </a:r>
            <a:r>
              <a:rPr lang="en-CA" sz="2800" dirty="0"/>
              <a:t>Ecological motivations for HMMs, their statistical framework, in which mixture models and Markov chains combine to make HMMs.</a:t>
            </a:r>
          </a:p>
          <a:p>
            <a:r>
              <a:rPr lang="en-CA" sz="2800" dirty="0"/>
              <a:t>I conclude the talk by presenting the narwhal case study that this workshop is based on.</a:t>
            </a:r>
          </a:p>
          <a:p>
            <a:r>
              <a:rPr lang="en-CA" sz="2800" baseline="0" dirty="0"/>
              <a:t>This workshop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F439F-269B-4DF1-8BB7-D230911B6F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6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36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18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60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0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FD43D-514D-F74A-9BFB-9C3F3EBF2C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9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235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hidden Markov models have two components addressing two fundamental challenges when using telemetry data to identify behavioral states. </a:t>
            </a:r>
          </a:p>
          <a:p>
            <a:r>
              <a:rPr lang="en-CA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first challenge is that the underlying biological process that researchers are interested in is not directly observed.</a:t>
            </a:r>
          </a:p>
          <a:p>
            <a:r>
              <a:rPr lang="en-CA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 is, the data stream we obtain is an indirect measure of that underlying behavioral process, </a:t>
            </a:r>
          </a:p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that observation data conditionally dependent on a latent state process. </a:t>
            </a:r>
          </a:p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if me use catch data to estimate the stock size of a fish species, the true population is hidden. </a:t>
            </a:r>
            <a:b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second example, and the primary focus of this Workshop is using observed movement data to infer an unobserved (or latent) animal behaviour</a:t>
            </a:r>
          </a:p>
          <a:p>
            <a:endParaRPr lang="en-US" sz="1200" b="1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second challenge is that latent state process is also autocorrelated in time. </a:t>
            </a:r>
          </a:p>
          <a:p>
            <a:r>
              <a:rPr lang="en-CA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example, the stock population size in one year is partly dependent on the population in the previous year, </a:t>
            </a:r>
          </a:p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animal behavior at one time depends on what it was doing previously.</a:t>
            </a:r>
          </a:p>
          <a:p>
            <a:endParaRPr lang="en-CA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effect our observation data is autocorrelated through a latent state process.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23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50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202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A462-FA8A-121B-F67A-77CBE110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F233D-D4D6-41EC-3D78-36B1BDCF4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82A45-9668-01EE-3215-3538058B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B1E48-B0BC-AFC5-CB87-3FC56E8A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74CA0-A764-02D6-3603-7D494051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95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1514-005E-D4EC-B10C-AFA82A1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95AA7-12F6-CA4B-9E2E-B499C9DC6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8EE3E-C454-5E46-BDCD-54B190F0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0C13-57FC-4671-98A0-AE24ABC7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34106-8BE0-8B69-C59A-4B873474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8C985-4CE6-E0A7-892F-E7E7FBB90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9CD8C-9A2E-7D58-DC47-7DC171706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2465-3C55-FEDA-2D80-9AF90172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0AA5-AD77-5AF8-8CD0-A38B46D3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FE9E-A807-393F-6DC5-E0B7C40D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87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C380CA-EF19-4B3C-8C7B-4741FFB865B7}"/>
              </a:ext>
            </a:extLst>
          </p:cNvPr>
          <p:cNvSpPr txBox="1"/>
          <p:nvPr userDrawn="1"/>
        </p:nvSpPr>
        <p:spPr>
          <a:xfrm>
            <a:off x="1219200" y="1219200"/>
            <a:ext cx="9753600" cy="441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240800" y="1252933"/>
            <a:ext cx="9710400" cy="43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lang="en-US" sz="6000" b="1" kern="1200" dirty="0">
                <a:gradFill>
                  <a:gsLst>
                    <a:gs pos="87500">
                      <a:srgbClr val="008BD7"/>
                    </a:gs>
                    <a:gs pos="75000">
                      <a:srgbClr val="286BE0"/>
                    </a:gs>
                    <a:gs pos="62500">
                      <a:srgbClr val="5F49F1"/>
                    </a:gs>
                    <a:gs pos="50000">
                      <a:srgbClr val="713DF1"/>
                    </a:gs>
                    <a:gs pos="37500">
                      <a:srgbClr val="CB37AC"/>
                    </a:gs>
                    <a:gs pos="25000">
                      <a:srgbClr val="F93479"/>
                    </a:gs>
                    <a:gs pos="12500">
                      <a:srgbClr val="FE4F3A"/>
                    </a:gs>
                    <a:gs pos="0">
                      <a:srgbClr val="FF6032"/>
                    </a:gs>
                    <a:gs pos="100000">
                      <a:srgbClr val="009FE4"/>
                    </a:gs>
                  </a:gsLst>
                  <a:lin ang="20400000" scaled="0"/>
                </a:gradFill>
                <a:latin typeface="Montserrat" pitchFamily="2" charset="0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C801E0-23E3-4924-BF10-479E05C1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32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61AEB2-DCEA-4E21-84D4-C46E16F16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47" y="555796"/>
            <a:ext cx="10944109" cy="697654"/>
          </a:xfrm>
        </p:spPr>
        <p:txBody>
          <a:bodyPr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spc="0" dirty="0">
                <a:gradFill>
                  <a:gsLst>
                    <a:gs pos="0">
                      <a:srgbClr val="7BCCC4">
                        <a:alpha val="90000"/>
                        <a:lumMod val="100000"/>
                      </a:srgbClr>
                    </a:gs>
                    <a:gs pos="100000">
                      <a:srgbClr val="0868AC">
                        <a:alpha val="90000"/>
                        <a:lumMod val="10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A42F46-1BEF-46A0-8C7B-073D22EE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B345-B685-E7E2-D8B0-729B162E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D945-C8BF-A1D5-CE9D-91BDB9B2F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2E5D7-4C3A-FD88-D224-F7042688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016D9-4411-66D6-F76A-598C6807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54C6-D195-E8A5-9FA1-FDE02F0D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F467-83FC-29A2-3A32-3E7FE2DD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FE2D5-3587-BC43-21AE-810AB2751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A2995-DDBC-6387-CD6D-4F6DB3E3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A2A39-DC10-D360-7A21-DFBF82D7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50262-6D5B-958C-4B75-5F0F8A92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13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CD4D-4434-AC35-647C-48ED797C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15ED-67F7-55A9-ED01-985E83562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5B518-12F0-6C19-1428-9B48ED9B6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ACA12-1716-A694-E06A-7510BD8CF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D611-EF41-FEEB-D8EF-3A88151B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C9001-02B9-FA19-738D-3B3C7CB1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0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2158-B02F-FB4F-7C3F-0EDFCF36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783D9-55C3-EC02-C239-B23B5A4C0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F8396-7558-71BB-FA64-589F7BA24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FD244-6E1A-8835-BD10-733BD7088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216D2-CC83-A9D9-5629-4AA6B494E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BA8352-48B9-E1E9-3FF6-7E2F4E402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D56F0-E4A4-D2A9-D2AA-D3A673A2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B17D1-7BFB-AE66-240F-BD0F3610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0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02C3-F619-FEE8-3D34-4E53A69B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F0882-1DFA-719D-3BF5-3C08673DB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2D681-40D9-A524-AA21-A92774C1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40402-6A7E-442F-081F-22FAA6E8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FA217-F461-4F43-8C52-41802FF0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A4B16-C3CC-532B-DFA9-E33363AA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D92FA-DC46-28F5-4C6B-407B95A5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0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73CC-6339-6AC7-F987-7EEA0619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0B54-AB31-83AC-4D95-EECC3F178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676D7-5EE3-8785-1A80-A6FAA89FD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F44BE-D62F-4D22-5E6E-7AFC92F7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7CED3-5473-AADC-0DAA-4228DCE6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90EFD-7E2C-92FF-E3F7-8DF5EB55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18EC-0F45-3B5E-A54B-37CC522D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6A7904-96F4-EEB9-ECC8-689595F02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0BD4B-38F9-E631-6225-4BCACC43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BDB6D-B380-9B9E-E10A-8261A829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A0576-2326-D5A1-F956-C6F858AE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FFCC8-2DAE-F205-A347-D0EDA1E6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0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8CBE">
                <a:lumMod val="5000"/>
                <a:lumOff val="95000"/>
              </a:srgbClr>
            </a:gs>
            <a:gs pos="100000">
              <a:srgbClr val="2678A6">
                <a:lumMod val="10000"/>
                <a:lumOff val="90000"/>
              </a:srgb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CE5B3B-EA0D-02FE-B601-C6A145791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D16AB-F13E-D4F4-85F0-BE0B28A6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3C31-9D77-9F31-7B4A-4D8C3C44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7B319-BB7B-A045-8553-F75E15BE575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62325-0EA6-76FE-FBA1-6EAB087C4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8C7D2-30A0-9CC9-79B0-469D86075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10.png"/><Relationship Id="rId5" Type="http://schemas.openxmlformats.org/officeDocument/2006/relationships/image" Target="../media/image30.png"/><Relationship Id="rId10" Type="http://schemas.openxmlformats.org/officeDocument/2006/relationships/image" Target="../media/image300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microsoft.com/office/2007/relationships/hdphoto" Target="../media/hdphoto3.wdp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4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0.tiff"/><Relationship Id="rId7" Type="http://schemas.openxmlformats.org/officeDocument/2006/relationships/image" Target="../media/image53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272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6BFFAFC-2F31-62A0-EA78-4A5AB809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1" y="503237"/>
            <a:ext cx="11868539" cy="1978706"/>
          </a:xfrm>
        </p:spPr>
        <p:txBody>
          <a:bodyPr>
            <a:normAutofit/>
          </a:bodyPr>
          <a:lstStyle/>
          <a:p>
            <a:pPr algn="ctr"/>
            <a:r>
              <a:rPr lang="en-CA" sz="5400" b="1" dirty="0">
                <a:latin typeface="Montserrat" pitchFamily="2" charset="77"/>
              </a:rPr>
              <a:t>HMM FOR ANIMAL MOVEMENT TUTORIAL</a:t>
            </a:r>
            <a:endParaRPr lang="en-US" sz="5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46CD3-EADE-40BF-71C4-22266D1B2F83}"/>
              </a:ext>
            </a:extLst>
          </p:cNvPr>
          <p:cNvSpPr txBox="1"/>
          <p:nvPr/>
        </p:nvSpPr>
        <p:spPr>
          <a:xfrm>
            <a:off x="3590987" y="2251110"/>
            <a:ext cx="5116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Marie Auger-</a:t>
            </a:r>
            <a:r>
              <a:rPr lang="en-US" sz="2400" b="1" dirty="0" err="1"/>
              <a:t>Méthé</a:t>
            </a:r>
            <a:r>
              <a:rPr lang="en-US" sz="2400" b="1" dirty="0"/>
              <a:t> and Fanny Dupont</a:t>
            </a:r>
          </a:p>
        </p:txBody>
      </p:sp>
    </p:spTree>
    <p:extLst>
      <p:ext uri="{BB962C8B-B14F-4D97-AF65-F5344CB8AC3E}">
        <p14:creationId xmlns:p14="http://schemas.microsoft.com/office/powerpoint/2010/main" val="33405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ADAC-3869-4334-9CF2-B1BC3040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34" y="394896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b="1" dirty="0">
                <a:latin typeface="Montserrat" pitchFamily="2" charset="77"/>
              </a:rPr>
              <a:t>Hidden Markov models – Framework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3A917B-0318-7D3D-1725-440306A88369}"/>
              </a:ext>
            </a:extLst>
          </p:cNvPr>
          <p:cNvSpPr/>
          <p:nvPr/>
        </p:nvSpPr>
        <p:spPr>
          <a:xfrm>
            <a:off x="3567530" y="205515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63DC3A-E5FD-8DF2-128C-4E370DE3D92C}"/>
              </a:ext>
            </a:extLst>
          </p:cNvPr>
          <p:cNvSpPr/>
          <p:nvPr/>
        </p:nvSpPr>
        <p:spPr>
          <a:xfrm>
            <a:off x="5644339" y="20291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AB1443-95A5-2B59-AE3F-555BAFED1D81}"/>
              </a:ext>
            </a:extLst>
          </p:cNvPr>
          <p:cNvSpPr/>
          <p:nvPr/>
        </p:nvSpPr>
        <p:spPr>
          <a:xfrm>
            <a:off x="8067643" y="205515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CB01F2-E0DF-77CF-0C89-03BC0624D873}"/>
              </a:ext>
            </a:extLst>
          </p:cNvPr>
          <p:cNvSpPr/>
          <p:nvPr/>
        </p:nvSpPr>
        <p:spPr>
          <a:xfrm>
            <a:off x="8067643" y="4054088"/>
            <a:ext cx="914400" cy="9144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AC5126-FB57-68F0-6350-370F40D6E158}"/>
              </a:ext>
            </a:extLst>
          </p:cNvPr>
          <p:cNvSpPr/>
          <p:nvPr/>
        </p:nvSpPr>
        <p:spPr>
          <a:xfrm>
            <a:off x="5727011" y="3998759"/>
            <a:ext cx="914400" cy="9144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74C4C6-2B2D-35AC-7C46-E4D788781602}"/>
              </a:ext>
            </a:extLst>
          </p:cNvPr>
          <p:cNvSpPr/>
          <p:nvPr/>
        </p:nvSpPr>
        <p:spPr>
          <a:xfrm>
            <a:off x="3567530" y="4054088"/>
            <a:ext cx="914400" cy="9144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E469B6-E639-890E-2D19-BA5CBEE8D57C}"/>
              </a:ext>
            </a:extLst>
          </p:cNvPr>
          <p:cNvSpPr txBox="1"/>
          <p:nvPr/>
        </p:nvSpPr>
        <p:spPr>
          <a:xfrm>
            <a:off x="8365255" y="4249678"/>
            <a:ext cx="65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206F22-D8AC-2052-56DE-B3F67C1C63F2}"/>
              </a:ext>
            </a:extLst>
          </p:cNvPr>
          <p:cNvSpPr txBox="1"/>
          <p:nvPr/>
        </p:nvSpPr>
        <p:spPr>
          <a:xfrm>
            <a:off x="6024623" y="4249678"/>
            <a:ext cx="724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63E9B2-D4E9-D7A9-9E2E-8E0CAF082D65}"/>
              </a:ext>
            </a:extLst>
          </p:cNvPr>
          <p:cNvSpPr txBox="1"/>
          <p:nvPr/>
        </p:nvSpPr>
        <p:spPr>
          <a:xfrm>
            <a:off x="3836354" y="4217953"/>
            <a:ext cx="62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9F46DB-208D-C9D1-8465-1A9A48CFF151}"/>
              </a:ext>
            </a:extLst>
          </p:cNvPr>
          <p:cNvSpPr txBox="1"/>
          <p:nvPr/>
        </p:nvSpPr>
        <p:spPr>
          <a:xfrm>
            <a:off x="3865142" y="2250741"/>
            <a:ext cx="595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899D22-59DD-BDD7-3BA9-7D7367B5F2CB}"/>
              </a:ext>
            </a:extLst>
          </p:cNvPr>
          <p:cNvSpPr txBox="1"/>
          <p:nvPr/>
        </p:nvSpPr>
        <p:spPr>
          <a:xfrm>
            <a:off x="5963475" y="225672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3862B-F735-528B-1632-DDBA81DD8396}"/>
              </a:ext>
            </a:extLst>
          </p:cNvPr>
          <p:cNvSpPr txBox="1"/>
          <p:nvPr/>
        </p:nvSpPr>
        <p:spPr>
          <a:xfrm>
            <a:off x="8365254" y="2279484"/>
            <a:ext cx="66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C4E6E2-412E-391B-D713-88559E486E55}"/>
              </a:ext>
            </a:extLst>
          </p:cNvPr>
          <p:cNvSpPr txBox="1"/>
          <p:nvPr/>
        </p:nvSpPr>
        <p:spPr>
          <a:xfrm>
            <a:off x="3975848" y="2541094"/>
            <a:ext cx="3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2B4EC-FBB0-A589-A19D-3CA8DEC90AA4}"/>
              </a:ext>
            </a:extLst>
          </p:cNvPr>
          <p:cNvSpPr txBox="1"/>
          <p:nvPr/>
        </p:nvSpPr>
        <p:spPr>
          <a:xfrm>
            <a:off x="3958354" y="4455959"/>
            <a:ext cx="3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C4468E-B365-EC79-0BBA-9D8342322C2A}"/>
              </a:ext>
            </a:extLst>
          </p:cNvPr>
          <p:cNvSpPr txBox="1"/>
          <p:nvPr/>
        </p:nvSpPr>
        <p:spPr>
          <a:xfrm>
            <a:off x="6075294" y="2538185"/>
            <a:ext cx="347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9933C-4F9C-8EEC-D9E9-0108899D0007}"/>
              </a:ext>
            </a:extLst>
          </p:cNvPr>
          <p:cNvSpPr txBox="1"/>
          <p:nvPr/>
        </p:nvSpPr>
        <p:spPr>
          <a:xfrm>
            <a:off x="6139556" y="4464174"/>
            <a:ext cx="501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23A611-25B5-FDE4-3892-C4D2401F9A84}"/>
              </a:ext>
            </a:extLst>
          </p:cNvPr>
          <p:cNvSpPr txBox="1"/>
          <p:nvPr/>
        </p:nvSpPr>
        <p:spPr>
          <a:xfrm>
            <a:off x="8472978" y="4524245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E074F6-47EE-3602-1D77-9F76A0CB6581}"/>
              </a:ext>
            </a:extLst>
          </p:cNvPr>
          <p:cNvSpPr txBox="1"/>
          <p:nvPr/>
        </p:nvSpPr>
        <p:spPr>
          <a:xfrm>
            <a:off x="8511013" y="2538184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t+1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081A61-87D6-7428-B913-9DCB5C15B6FB}"/>
              </a:ext>
            </a:extLst>
          </p:cNvPr>
          <p:cNvCxnSpPr>
            <a:cxnSpLocks/>
          </p:cNvCxnSpPr>
          <p:nvPr/>
        </p:nvCxnSpPr>
        <p:spPr>
          <a:xfrm>
            <a:off x="1769095" y="2536220"/>
            <a:ext cx="162176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6B1A49-F25E-2497-1C27-5F6ABFC04B48}"/>
              </a:ext>
            </a:extLst>
          </p:cNvPr>
          <p:cNvCxnSpPr>
            <a:cxnSpLocks/>
          </p:cNvCxnSpPr>
          <p:nvPr/>
        </p:nvCxnSpPr>
        <p:spPr>
          <a:xfrm>
            <a:off x="4723470" y="2536220"/>
            <a:ext cx="87989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7C5C9C-4B99-818E-8FD6-712BDE4B1DE7}"/>
              </a:ext>
            </a:extLst>
          </p:cNvPr>
          <p:cNvCxnSpPr>
            <a:cxnSpLocks/>
          </p:cNvCxnSpPr>
          <p:nvPr/>
        </p:nvCxnSpPr>
        <p:spPr>
          <a:xfrm>
            <a:off x="7022323" y="2536220"/>
            <a:ext cx="87989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D8CADF-2DEF-E4F2-03F3-0986D7E7FA5B}"/>
              </a:ext>
            </a:extLst>
          </p:cNvPr>
          <p:cNvCxnSpPr>
            <a:cxnSpLocks/>
          </p:cNvCxnSpPr>
          <p:nvPr/>
        </p:nvCxnSpPr>
        <p:spPr>
          <a:xfrm>
            <a:off x="4037668" y="3190504"/>
            <a:ext cx="0" cy="68160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09367D-5F52-118C-B18E-C127AB4CAA0F}"/>
              </a:ext>
            </a:extLst>
          </p:cNvPr>
          <p:cNvCxnSpPr>
            <a:cxnSpLocks/>
          </p:cNvCxnSpPr>
          <p:nvPr/>
        </p:nvCxnSpPr>
        <p:spPr>
          <a:xfrm>
            <a:off x="6184210" y="3190504"/>
            <a:ext cx="0" cy="68160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FC2631-885D-9A29-E75F-4B5E71894312}"/>
              </a:ext>
            </a:extLst>
          </p:cNvPr>
          <p:cNvCxnSpPr>
            <a:cxnSpLocks/>
          </p:cNvCxnSpPr>
          <p:nvPr/>
        </p:nvCxnSpPr>
        <p:spPr>
          <a:xfrm>
            <a:off x="8524841" y="3190504"/>
            <a:ext cx="0" cy="68160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F91C50-D317-6719-749D-55DB4E34CEAC}"/>
              </a:ext>
            </a:extLst>
          </p:cNvPr>
          <p:cNvCxnSpPr/>
          <p:nvPr/>
        </p:nvCxnSpPr>
        <p:spPr>
          <a:xfrm>
            <a:off x="9189078" y="2536220"/>
            <a:ext cx="162176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F51884-69F4-321A-D09E-B4EE7001FE43}"/>
              </a:ext>
            </a:extLst>
          </p:cNvPr>
          <p:cNvSpPr txBox="1"/>
          <p:nvPr/>
        </p:nvSpPr>
        <p:spPr>
          <a:xfrm>
            <a:off x="5025714" y="21634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>
                <a:solidFill>
                  <a:schemeClr val="tx1"/>
                </a:solidFill>
              </a:rPr>
              <a:t>𝚪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419DF9-954A-CFE5-0092-79BAAB6C48A6}"/>
              </a:ext>
            </a:extLst>
          </p:cNvPr>
          <p:cNvSpPr txBox="1"/>
          <p:nvPr/>
        </p:nvSpPr>
        <p:spPr>
          <a:xfrm>
            <a:off x="7341044" y="217337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>
                <a:solidFill>
                  <a:schemeClr val="tx1"/>
                </a:solidFill>
              </a:rPr>
              <a:t>𝚪</a:t>
            </a:r>
            <a:endParaRPr lang="en-US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43709147-CEBB-86A7-E1E6-9AE5C52F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2043" y="5390243"/>
            <a:ext cx="2886782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C90465-259C-5DD0-7B86-030B4036F58B}"/>
                  </a:ext>
                </a:extLst>
              </p:cNvPr>
              <p:cNvSpPr txBox="1"/>
              <p:nvPr/>
            </p:nvSpPr>
            <p:spPr>
              <a:xfrm>
                <a:off x="1769095" y="3398446"/>
                <a:ext cx="24457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C90465-259C-5DD0-7B86-030B4036F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095" y="3398446"/>
                <a:ext cx="2445731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123378-E879-AD61-9D30-322191D7F4E4}"/>
                  </a:ext>
                </a:extLst>
              </p:cNvPr>
              <p:cNvSpPr txBox="1"/>
              <p:nvPr/>
            </p:nvSpPr>
            <p:spPr>
              <a:xfrm>
                <a:off x="4070130" y="3400243"/>
                <a:ext cx="26790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CA" sz="1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fr-CA" sz="1400" b="0" i="0" baseline="-2500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123378-E879-AD61-9D30-322191D7F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130" y="3400243"/>
                <a:ext cx="2679004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6A37B-5F34-8CCB-D7A5-1ED3BF06606F}"/>
                  </a:ext>
                </a:extLst>
              </p:cNvPr>
              <p:cNvSpPr txBox="1"/>
              <p:nvPr/>
            </p:nvSpPr>
            <p:spPr>
              <a:xfrm>
                <a:off x="6110730" y="3381414"/>
                <a:ext cx="26790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6A37B-5F34-8CCB-D7A5-1ED3BF066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730" y="3381414"/>
                <a:ext cx="267900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24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  <p:bldP spid="31" grpId="0"/>
      <p:bldP spid="33" grpId="0"/>
      <p:bldP spid="34" grpId="0"/>
      <p:bldP spid="16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FD40544-C124-5896-A86D-C2231836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258" y="2181487"/>
            <a:ext cx="2982326" cy="3802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FADAC-3869-4334-9CF2-B1BC3040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438" y="380157"/>
            <a:ext cx="10515600" cy="1325563"/>
          </a:xfrm>
        </p:spPr>
        <p:txBody>
          <a:bodyPr>
            <a:normAutofit/>
          </a:bodyPr>
          <a:lstStyle/>
          <a:p>
            <a:r>
              <a:rPr lang="en-CA" sz="4000" b="1" dirty="0">
                <a:latin typeface="Montserrat" pitchFamily="2" charset="77"/>
              </a:rPr>
              <a:t>Hidden Markov models – 2 states 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5" name="Picture 44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232F6C45-1C60-4768-6C78-CD9868B9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257" y="2181487"/>
            <a:ext cx="2982327" cy="3802030"/>
          </a:xfrm>
          <a:prstGeom prst="rect">
            <a:avLst/>
          </a:prstGeom>
        </p:spPr>
      </p:pic>
      <p:grpSp>
        <p:nvGrpSpPr>
          <p:cNvPr id="5" name="plots greyscale">
            <a:extLst>
              <a:ext uri="{FF2B5EF4-FFF2-40B4-BE49-F238E27FC236}">
                <a16:creationId xmlns:a16="http://schemas.microsoft.com/office/drawing/2014/main" id="{537010D2-ADA6-C061-D899-CDCB1D249210}"/>
              </a:ext>
            </a:extLst>
          </p:cNvPr>
          <p:cNvGrpSpPr/>
          <p:nvPr/>
        </p:nvGrpSpPr>
        <p:grpSpPr>
          <a:xfrm>
            <a:off x="565416" y="1705720"/>
            <a:ext cx="4844785" cy="5207880"/>
            <a:chOff x="7008981" y="677831"/>
            <a:chExt cx="5183019" cy="6003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39459-5701-048F-E925-C4FCF2E7E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08981" y="677831"/>
              <a:ext cx="5183019" cy="29544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728FC-1FB4-D345-36AF-FE26F4850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08981" y="3727168"/>
              <a:ext cx="4942497" cy="2954443"/>
            </a:xfrm>
            <a:prstGeom prst="rect">
              <a:avLst/>
            </a:prstGeom>
          </p:spPr>
        </p:pic>
      </p:grp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27D21E1-C4DA-8C7B-DCA2-37B94BF92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15" y="1576085"/>
            <a:ext cx="5716862" cy="55494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8D69F8B-ACF6-E28C-77AE-A2FDCAE4EBB5}"/>
              </a:ext>
            </a:extLst>
          </p:cNvPr>
          <p:cNvGrpSpPr/>
          <p:nvPr/>
        </p:nvGrpSpPr>
        <p:grpSpPr>
          <a:xfrm>
            <a:off x="5661931" y="2093793"/>
            <a:ext cx="2982326" cy="893318"/>
            <a:chOff x="3565053" y="1570106"/>
            <a:chExt cx="3332728" cy="10515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28AC21-AE74-097D-E762-CCBC72A7003B}"/>
                </a:ext>
              </a:extLst>
            </p:cNvPr>
            <p:cNvGrpSpPr/>
            <p:nvPr/>
          </p:nvGrpSpPr>
          <p:grpSpPr>
            <a:xfrm>
              <a:off x="3565053" y="1570106"/>
              <a:ext cx="3332728" cy="1051598"/>
              <a:chOff x="4567376" y="1695554"/>
              <a:chExt cx="3644839" cy="1150080"/>
            </a:xfrm>
          </p:grpSpPr>
          <p:sp>
            <p:nvSpPr>
              <p:cNvPr id="11" name="Freeform: Shape 85">
                <a:extLst>
                  <a:ext uri="{FF2B5EF4-FFF2-40B4-BE49-F238E27FC236}">
                    <a16:creationId xmlns:a16="http://schemas.microsoft.com/office/drawing/2014/main" id="{4D0CA4B7-519F-980B-CA64-C08881FC686F}"/>
                  </a:ext>
                </a:extLst>
              </p:cNvPr>
              <p:cNvSpPr/>
              <p:nvPr/>
            </p:nvSpPr>
            <p:spPr>
              <a:xfrm>
                <a:off x="6809304" y="1809248"/>
                <a:ext cx="922697" cy="922694"/>
              </a:xfrm>
              <a:custGeom>
                <a:avLst/>
                <a:gdLst>
                  <a:gd name="connsiteX0" fmla="*/ 398470 w 796940"/>
                  <a:gd name="connsiteY0" fmla="*/ 0 h 796939"/>
                  <a:gd name="connsiteX1" fmla="*/ 490646 w 796940"/>
                  <a:gd name="connsiteY1" fmla="*/ 38180 h 796939"/>
                  <a:gd name="connsiteX2" fmla="*/ 758760 w 796940"/>
                  <a:gd name="connsiteY2" fmla="*/ 306294 h 796939"/>
                  <a:gd name="connsiteX3" fmla="*/ 787395 w 796940"/>
                  <a:gd name="connsiteY3" fmla="*/ 447523 h 796939"/>
                  <a:gd name="connsiteX4" fmla="*/ 758761 w 796940"/>
                  <a:gd name="connsiteY4" fmla="*/ 490644 h 796939"/>
                  <a:gd name="connsiteX5" fmla="*/ 490643 w 796940"/>
                  <a:gd name="connsiteY5" fmla="*/ 758761 h 796939"/>
                  <a:gd name="connsiteX6" fmla="*/ 447524 w 796940"/>
                  <a:gd name="connsiteY6" fmla="*/ 787394 h 796939"/>
                  <a:gd name="connsiteX7" fmla="*/ 306295 w 796940"/>
                  <a:gd name="connsiteY7" fmla="*/ 758759 h 796939"/>
                  <a:gd name="connsiteX8" fmla="*/ 38181 w 796940"/>
                  <a:gd name="connsiteY8" fmla="*/ 490645 h 796939"/>
                  <a:gd name="connsiteX9" fmla="*/ 38181 w 796940"/>
                  <a:gd name="connsiteY9" fmla="*/ 306292 h 796939"/>
                  <a:gd name="connsiteX10" fmla="*/ 306293 w 796940"/>
                  <a:gd name="connsiteY10" fmla="*/ 38180 h 796939"/>
                  <a:gd name="connsiteX11" fmla="*/ 398470 w 796940"/>
                  <a:gd name="connsiteY11" fmla="*/ 0 h 796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6940" h="796939">
                    <a:moveTo>
                      <a:pt x="398470" y="0"/>
                    </a:moveTo>
                    <a:cubicBezTo>
                      <a:pt x="431831" y="0"/>
                      <a:pt x="465192" y="12726"/>
                      <a:pt x="490646" y="38180"/>
                    </a:cubicBezTo>
                    <a:lnTo>
                      <a:pt x="758760" y="306294"/>
                    </a:lnTo>
                    <a:cubicBezTo>
                      <a:pt x="796940" y="344474"/>
                      <a:pt x="806485" y="400447"/>
                      <a:pt x="787395" y="447523"/>
                    </a:cubicBezTo>
                    <a:lnTo>
                      <a:pt x="758761" y="490644"/>
                    </a:lnTo>
                    <a:lnTo>
                      <a:pt x="490643" y="758761"/>
                    </a:lnTo>
                    <a:lnTo>
                      <a:pt x="447524" y="787394"/>
                    </a:lnTo>
                    <a:cubicBezTo>
                      <a:pt x="400448" y="806484"/>
                      <a:pt x="344475" y="796939"/>
                      <a:pt x="306295" y="758759"/>
                    </a:cubicBezTo>
                    <a:lnTo>
                      <a:pt x="38181" y="490645"/>
                    </a:lnTo>
                    <a:cubicBezTo>
                      <a:pt x="-12726" y="439737"/>
                      <a:pt x="-12726" y="357200"/>
                      <a:pt x="38181" y="306292"/>
                    </a:cubicBezTo>
                    <a:lnTo>
                      <a:pt x="306293" y="38180"/>
                    </a:lnTo>
                    <a:cubicBezTo>
                      <a:pt x="331747" y="12726"/>
                      <a:pt x="365108" y="0"/>
                      <a:pt x="398470" y="0"/>
                    </a:cubicBezTo>
                    <a:close/>
                  </a:path>
                </a:pathLst>
              </a:custGeom>
              <a:solidFill>
                <a:srgbClr val="D7301F">
                  <a:alpha val="94902"/>
                </a:srgbClr>
              </a:solidFill>
              <a:ln w="28575">
                <a:solidFill>
                  <a:srgbClr val="7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 sz="2800" dirty="0"/>
              </a:p>
            </p:txBody>
          </p:sp>
          <p:sp>
            <p:nvSpPr>
              <p:cNvPr id="12" name="Arc 50">
                <a:extLst>
                  <a:ext uri="{FF2B5EF4-FFF2-40B4-BE49-F238E27FC236}">
                    <a16:creationId xmlns:a16="http://schemas.microsoft.com/office/drawing/2014/main" id="{388A3146-3A01-5E5D-7F31-B01224BE9527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8113418">
                <a:off x="4567376" y="2022337"/>
                <a:ext cx="520548" cy="520698"/>
              </a:xfrm>
              <a:custGeom>
                <a:avLst/>
                <a:gdLst>
                  <a:gd name="T0" fmla="*/ 222250 w 444500"/>
                  <a:gd name="T1" fmla="*/ 0 h 444500"/>
                  <a:gd name="T2" fmla="*/ 444500 w 444500"/>
                  <a:gd name="T3" fmla="*/ 222250 h 444500"/>
                  <a:gd name="T4" fmla="*/ 222250 w 444500"/>
                  <a:gd name="T5" fmla="*/ 444500 h 444500"/>
                  <a:gd name="T6" fmla="*/ 0 w 444500"/>
                  <a:gd name="T7" fmla="*/ 222250 h 444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4500" h="444500" stroke="0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lnTo>
                      <a:pt x="222250" y="222250"/>
                    </a:lnTo>
                    <a:lnTo>
                      <a:pt x="222250" y="0"/>
                    </a:lnTo>
                    <a:close/>
                  </a:path>
                  <a:path w="444500" h="444500" fill="none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5565C6"/>
                </a:solidFill>
                <a:prstDash val="solid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i="1" dirty="0"/>
              </a:p>
            </p:txBody>
          </p:sp>
          <p:sp>
            <p:nvSpPr>
              <p:cNvPr id="14" name="Arc 50">
                <a:extLst>
                  <a:ext uri="{FF2B5EF4-FFF2-40B4-BE49-F238E27FC236}">
                    <a16:creationId xmlns:a16="http://schemas.microsoft.com/office/drawing/2014/main" id="{BABCA403-8DC1-9BE7-053E-EB8FCD141CD7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8113418" flipH="1" flipV="1">
                <a:off x="7691667" y="2003891"/>
                <a:ext cx="520548" cy="520698"/>
              </a:xfrm>
              <a:custGeom>
                <a:avLst/>
                <a:gdLst>
                  <a:gd name="T0" fmla="*/ 222250 w 444500"/>
                  <a:gd name="T1" fmla="*/ 0 h 444500"/>
                  <a:gd name="T2" fmla="*/ 444500 w 444500"/>
                  <a:gd name="T3" fmla="*/ 222250 h 444500"/>
                  <a:gd name="T4" fmla="*/ 222250 w 444500"/>
                  <a:gd name="T5" fmla="*/ 444500 h 444500"/>
                  <a:gd name="T6" fmla="*/ 0 w 444500"/>
                  <a:gd name="T7" fmla="*/ 222250 h 444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4500" h="444500" stroke="0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lnTo>
                      <a:pt x="222250" y="222250"/>
                    </a:lnTo>
                    <a:lnTo>
                      <a:pt x="222250" y="0"/>
                    </a:lnTo>
                    <a:close/>
                  </a:path>
                  <a:path w="444500" h="444500" fill="none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D7301F"/>
                </a:solidFill>
                <a:prstDash val="solid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i="1" dirty="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44E186E-BDE5-78D9-D193-1D89BD1C98F5}"/>
                  </a:ext>
                </a:extLst>
              </p:cNvPr>
              <p:cNvSpPr/>
              <p:nvPr/>
            </p:nvSpPr>
            <p:spPr>
              <a:xfrm>
                <a:off x="5659721" y="1695554"/>
                <a:ext cx="1460149" cy="1150080"/>
              </a:xfrm>
              <a:prstGeom prst="arc">
                <a:avLst>
                  <a:gd name="adj1" fmla="val 12568956"/>
                  <a:gd name="adj2" fmla="val 19702535"/>
                </a:avLst>
              </a:prstGeom>
              <a:ln w="38100">
                <a:solidFill>
                  <a:srgbClr val="5565C6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5ACA665-3C68-876C-D1C3-1E9F83ECE373}"/>
                  </a:ext>
                </a:extLst>
              </p:cNvPr>
              <p:cNvSpPr/>
              <p:nvPr/>
            </p:nvSpPr>
            <p:spPr>
              <a:xfrm rot="10800000">
                <a:off x="5659721" y="1695554"/>
                <a:ext cx="1460149" cy="1150080"/>
              </a:xfrm>
              <a:prstGeom prst="arc">
                <a:avLst>
                  <a:gd name="adj1" fmla="val 12671126"/>
                  <a:gd name="adj2" fmla="val 19885843"/>
                </a:avLst>
              </a:prstGeom>
              <a:ln w="38100">
                <a:solidFill>
                  <a:srgbClr val="D7301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ounded triangle">
              <a:extLst>
                <a:ext uri="{FF2B5EF4-FFF2-40B4-BE49-F238E27FC236}">
                  <a16:creationId xmlns:a16="http://schemas.microsoft.com/office/drawing/2014/main" id="{6B664696-B1A1-0B3D-B781-1E10ECBAA1E7}"/>
                </a:ext>
              </a:extLst>
            </p:cNvPr>
            <p:cNvSpPr/>
            <p:nvPr/>
          </p:nvSpPr>
          <p:spPr>
            <a:xfrm flipH="1" flipV="1">
              <a:off x="3991528" y="1821774"/>
              <a:ext cx="751433" cy="683743"/>
            </a:xfrm>
            <a:custGeom>
              <a:avLst/>
              <a:gdLst>
                <a:gd name="connsiteX0" fmla="*/ 3187448 w 6376063"/>
                <a:gd name="connsiteY0" fmla="*/ 0 h 5801697"/>
                <a:gd name="connsiteX1" fmla="*/ 2378058 w 6376063"/>
                <a:gd name="connsiteY1" fmla="*/ 369907 h 5801697"/>
                <a:gd name="connsiteX2" fmla="*/ 2304880 w 6376063"/>
                <a:gd name="connsiteY2" fmla="*/ 465367 h 5801697"/>
                <a:gd name="connsiteX3" fmla="*/ 2281974 w 6376063"/>
                <a:gd name="connsiteY3" fmla="*/ 504859 h 5801697"/>
                <a:gd name="connsiteX4" fmla="*/ 2245788 w 6376063"/>
                <a:gd name="connsiteY4" fmla="*/ 571527 h 5801697"/>
                <a:gd name="connsiteX5" fmla="*/ 2243306 w 6376063"/>
                <a:gd name="connsiteY5" fmla="*/ 571527 h 5801697"/>
                <a:gd name="connsiteX6" fmla="*/ 146609 w 6376063"/>
                <a:gd name="connsiteY6" fmla="*/ 4186515 h 5801697"/>
                <a:gd name="connsiteX7" fmla="*/ 148350 w 6376063"/>
                <a:gd name="connsiteY7" fmla="*/ 4189530 h 5801697"/>
                <a:gd name="connsiteX8" fmla="*/ 129193 w 6376063"/>
                <a:gd name="connsiteY8" fmla="*/ 4221063 h 5801697"/>
                <a:gd name="connsiteX9" fmla="*/ 1 w 6376063"/>
                <a:gd name="connsiteY9" fmla="*/ 4731285 h 5801697"/>
                <a:gd name="connsiteX10" fmla="*/ 960969 w 6376063"/>
                <a:gd name="connsiteY10" fmla="*/ 5796172 h 5801697"/>
                <a:gd name="connsiteX11" fmla="*/ 1070393 w 6376063"/>
                <a:gd name="connsiteY11" fmla="*/ 5801697 h 5801697"/>
                <a:gd name="connsiteX12" fmla="*/ 1070433 w 6376063"/>
                <a:gd name="connsiteY12" fmla="*/ 5801697 h 5801697"/>
                <a:gd name="connsiteX13" fmla="*/ 1078889 w 6376063"/>
                <a:gd name="connsiteY13" fmla="*/ 5801270 h 5801697"/>
                <a:gd name="connsiteX14" fmla="*/ 1079135 w 6376063"/>
                <a:gd name="connsiteY14" fmla="*/ 5801697 h 5801697"/>
                <a:gd name="connsiteX15" fmla="*/ 5290111 w 6376063"/>
                <a:gd name="connsiteY15" fmla="*/ 5801697 h 5801697"/>
                <a:gd name="connsiteX16" fmla="*/ 5290551 w 6376063"/>
                <a:gd name="connsiteY16" fmla="*/ 5800936 h 5801697"/>
                <a:gd name="connsiteX17" fmla="*/ 5305631 w 6376063"/>
                <a:gd name="connsiteY17" fmla="*/ 5801697 h 5801697"/>
                <a:gd name="connsiteX18" fmla="*/ 5305671 w 6376063"/>
                <a:gd name="connsiteY18" fmla="*/ 5801697 h 5801697"/>
                <a:gd name="connsiteX19" fmla="*/ 5415094 w 6376063"/>
                <a:gd name="connsiteY19" fmla="*/ 5796172 h 5801697"/>
                <a:gd name="connsiteX20" fmla="*/ 6376063 w 6376063"/>
                <a:gd name="connsiteY20" fmla="*/ 4731285 h 5801697"/>
                <a:gd name="connsiteX21" fmla="*/ 6246869 w 6376063"/>
                <a:gd name="connsiteY21" fmla="*/ 4221062 h 5801697"/>
                <a:gd name="connsiteX22" fmla="*/ 6224218 w 6376063"/>
                <a:gd name="connsiteY22" fmla="*/ 4183776 h 5801697"/>
                <a:gd name="connsiteX23" fmla="*/ 6225457 w 6376063"/>
                <a:gd name="connsiteY23" fmla="*/ 4181630 h 5801697"/>
                <a:gd name="connsiteX24" fmla="*/ 4131594 w 6376063"/>
                <a:gd name="connsiteY24" fmla="*/ 571527 h 5801697"/>
                <a:gd name="connsiteX25" fmla="*/ 4129108 w 6376063"/>
                <a:gd name="connsiteY25" fmla="*/ 571527 h 5801697"/>
                <a:gd name="connsiteX26" fmla="*/ 4092857 w 6376063"/>
                <a:gd name="connsiteY26" fmla="*/ 504739 h 5801697"/>
                <a:gd name="connsiteX27" fmla="*/ 4070035 w 6376063"/>
                <a:gd name="connsiteY27" fmla="*/ 465392 h 5801697"/>
                <a:gd name="connsiteX28" fmla="*/ 3996838 w 6376063"/>
                <a:gd name="connsiteY28" fmla="*/ 369907 h 5801697"/>
                <a:gd name="connsiteX29" fmla="*/ 3187448 w 6376063"/>
                <a:gd name="connsiteY29" fmla="*/ 0 h 580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76063" h="5801697">
                  <a:moveTo>
                    <a:pt x="3187448" y="0"/>
                  </a:moveTo>
                  <a:cubicBezTo>
                    <a:pt x="2864151" y="0"/>
                    <a:pt x="2574328" y="143327"/>
                    <a:pt x="2378058" y="369907"/>
                  </a:cubicBezTo>
                  <a:lnTo>
                    <a:pt x="2304880" y="465367"/>
                  </a:lnTo>
                  <a:lnTo>
                    <a:pt x="2281974" y="504859"/>
                  </a:lnTo>
                  <a:lnTo>
                    <a:pt x="2245788" y="571527"/>
                  </a:lnTo>
                  <a:lnTo>
                    <a:pt x="2243306" y="571527"/>
                  </a:lnTo>
                  <a:lnTo>
                    <a:pt x="146609" y="4186515"/>
                  </a:lnTo>
                  <a:lnTo>
                    <a:pt x="148350" y="4189530"/>
                  </a:lnTo>
                  <a:lnTo>
                    <a:pt x="129193" y="4221063"/>
                  </a:lnTo>
                  <a:cubicBezTo>
                    <a:pt x="46801" y="4372733"/>
                    <a:pt x="0" y="4546544"/>
                    <a:pt x="1" y="4731285"/>
                  </a:cubicBezTo>
                  <a:cubicBezTo>
                    <a:pt x="0" y="5285509"/>
                    <a:pt x="421207" y="5741355"/>
                    <a:pt x="960969" y="5796172"/>
                  </a:cubicBezTo>
                  <a:lnTo>
                    <a:pt x="1070393" y="5801697"/>
                  </a:lnTo>
                  <a:lnTo>
                    <a:pt x="1070433" y="5801697"/>
                  </a:lnTo>
                  <a:lnTo>
                    <a:pt x="1078889" y="5801270"/>
                  </a:lnTo>
                  <a:lnTo>
                    <a:pt x="1079135" y="5801697"/>
                  </a:lnTo>
                  <a:lnTo>
                    <a:pt x="5290111" y="5801697"/>
                  </a:lnTo>
                  <a:lnTo>
                    <a:pt x="5290551" y="5800936"/>
                  </a:lnTo>
                  <a:lnTo>
                    <a:pt x="5305631" y="5801697"/>
                  </a:lnTo>
                  <a:lnTo>
                    <a:pt x="5305671" y="5801697"/>
                  </a:lnTo>
                  <a:lnTo>
                    <a:pt x="5415094" y="5796172"/>
                  </a:lnTo>
                  <a:cubicBezTo>
                    <a:pt x="5954856" y="5741357"/>
                    <a:pt x="6376063" y="5285510"/>
                    <a:pt x="6376063" y="4731285"/>
                  </a:cubicBezTo>
                  <a:cubicBezTo>
                    <a:pt x="6376063" y="4546543"/>
                    <a:pt x="6329262" y="4372732"/>
                    <a:pt x="6246869" y="4221062"/>
                  </a:cubicBezTo>
                  <a:lnTo>
                    <a:pt x="6224218" y="4183776"/>
                  </a:lnTo>
                  <a:lnTo>
                    <a:pt x="6225457" y="4181630"/>
                  </a:lnTo>
                  <a:lnTo>
                    <a:pt x="4131594" y="571527"/>
                  </a:lnTo>
                  <a:lnTo>
                    <a:pt x="4129108" y="571527"/>
                  </a:lnTo>
                  <a:lnTo>
                    <a:pt x="4092857" y="504739"/>
                  </a:lnTo>
                  <a:lnTo>
                    <a:pt x="4070035" y="465392"/>
                  </a:lnTo>
                  <a:lnTo>
                    <a:pt x="3996838" y="369907"/>
                  </a:lnTo>
                  <a:cubicBezTo>
                    <a:pt x="3800567" y="143327"/>
                    <a:pt x="3510746" y="0"/>
                    <a:pt x="3187448" y="0"/>
                  </a:cubicBezTo>
                  <a:close/>
                </a:path>
              </a:pathLst>
            </a:custGeom>
            <a:solidFill>
              <a:srgbClr val="5565C6"/>
            </a:solidFill>
            <a:ln w="38100">
              <a:solidFill>
                <a:srgbClr val="556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77303B-EE16-13C1-6730-8280A6CDA038}"/>
                  </a:ext>
                </a:extLst>
              </p:cNvPr>
              <p:cNvSpPr txBox="1"/>
              <p:nvPr/>
            </p:nvSpPr>
            <p:spPr>
              <a:xfrm>
                <a:off x="6890167" y="1705720"/>
                <a:ext cx="606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12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77303B-EE16-13C1-6730-8280A6CDA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67" y="1705720"/>
                <a:ext cx="60618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8573BF-8D11-8696-1834-C89E4B15CF2A}"/>
                  </a:ext>
                </a:extLst>
              </p:cNvPr>
              <p:cNvSpPr txBox="1"/>
              <p:nvPr/>
            </p:nvSpPr>
            <p:spPr>
              <a:xfrm>
                <a:off x="5652480" y="2311906"/>
                <a:ext cx="606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11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8573BF-8D11-8696-1834-C89E4B15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80" y="2311906"/>
                <a:ext cx="606182" cy="369332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416F5C-435E-2E55-2F55-E8660CC3B10E}"/>
                  </a:ext>
                </a:extLst>
              </p:cNvPr>
              <p:cNvSpPr txBox="1"/>
              <p:nvPr/>
            </p:nvSpPr>
            <p:spPr>
              <a:xfrm>
                <a:off x="8186328" y="2277296"/>
                <a:ext cx="606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22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416F5C-435E-2E55-2F55-E8660CC3B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28" y="2277296"/>
                <a:ext cx="606182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1544B6-A597-996E-D1A1-3E1435A09C28}"/>
                  </a:ext>
                </a:extLst>
              </p:cNvPr>
              <p:cNvSpPr txBox="1"/>
              <p:nvPr/>
            </p:nvSpPr>
            <p:spPr>
              <a:xfrm>
                <a:off x="6803082" y="2902373"/>
                <a:ext cx="606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21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1544B6-A597-996E-D1A1-3E1435A09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82" y="2902373"/>
                <a:ext cx="606182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84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8">
                <a:extLst>
                  <a:ext uri="{FF2B5EF4-FFF2-40B4-BE49-F238E27FC236}">
                    <a16:creationId xmlns:a16="http://schemas.microsoft.com/office/drawing/2014/main" id="{ACC874DB-838B-4CD2-9DD6-738E4DEBFA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Number of states: 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CA" dirty="0"/>
              </a:p>
              <a:p>
                <a:r>
                  <a:rPr lang="en-US" dirty="0"/>
                  <a:t>State probability: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State dependent distribution: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CA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fr-CA" b="0" i="0" baseline="-2500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fr-CA" baseline="-25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endParaRPr lang="en-CA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CA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fr-CA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A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fr-CA" baseline="-25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A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fr-CA" baseline="-25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CA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C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Content Placeholder 28">
                <a:extLst>
                  <a:ext uri="{FF2B5EF4-FFF2-40B4-BE49-F238E27FC236}">
                    <a16:creationId xmlns:a16="http://schemas.microsoft.com/office/drawing/2014/main" id="{ACC874DB-838B-4CD2-9DD6-738E4DEBF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Montserrat" pitchFamily="2" charset="77"/>
              </a:rPr>
              <a:t>HMM: Key parameters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BAB3B71-6A3C-4C2F-8AF8-803FCFBD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34A95AD-7679-45A1-884E-BD8A4B54D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06662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4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sz="4400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400">
                          <a:latin typeface="Cambria Math" panose="02040503050406030204" pitchFamily="18" charset="0"/>
                        </a:rPr>
                        <m:t>𝚪</m:t>
                      </m:r>
                      <m:r>
                        <a:rPr lang="en-US" sz="440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40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4400">
                          <a:latin typeface="Cambria Math" panose="02040503050406030204" pitchFamily="18" charset="0"/>
                        </a:rPr>
                        <m:t>𝚪</m:t>
                      </m:r>
                      <m:r>
                        <a:rPr lang="en-US" sz="440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4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𝜹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vector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probabilities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34A95AD-7679-45A1-884E-BD8A4B54D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06662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Montserrat" pitchFamily="2" charset="77"/>
              </a:rPr>
              <a:t>HMM: Likelihood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CA962A-FE5A-4062-9903-521AC726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C566-7348-BBC5-918F-4B39979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88" y="-1331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Montserrat" pitchFamily="2" charset="77"/>
              </a:rPr>
              <a:t>Covariates </a:t>
            </a:r>
            <a:r>
              <a:rPr lang="en-CA" sz="3600" b="1" dirty="0">
                <a:latin typeface="Montserrat" pitchFamily="2" charset="77"/>
              </a:rPr>
              <a:t>– </a:t>
            </a:r>
            <a:r>
              <a:rPr lang="en-US" sz="3600" b="1" dirty="0">
                <a:latin typeface="Montserrat" pitchFamily="2" charset="77"/>
              </a:rPr>
              <a:t>hidden process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57AB5-13C2-DFED-7937-13961EEE6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4" y="1996128"/>
            <a:ext cx="5419734" cy="4110823"/>
          </a:xfrm>
        </p:spPr>
        <p:txBody>
          <a:bodyPr/>
          <a:lstStyle/>
          <a:p>
            <a:pPr marL="0" indent="0">
              <a:buNone/>
            </a:pPr>
            <a:endParaRPr lang="en-CA" i="1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CA" i="1" dirty="0">
                <a:latin typeface="Helvetica" pitchFamily="2" charset="0"/>
              </a:rPr>
              <a:t>Covariates                    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3940C-A2EA-B126-2425-22D82D9CC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7226" y="2500146"/>
            <a:ext cx="2025650" cy="534237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2CD386E-1E08-BDC2-345B-8A277AB9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209" y="4962913"/>
            <a:ext cx="5880100" cy="1502692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68DE5A6-798F-49A5-370C-112D60E7D0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3814" y="3395328"/>
            <a:ext cx="3860659" cy="1468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D50B36-C8AE-5CF6-6ED3-9D0EAAAC159A}"/>
              </a:ext>
            </a:extLst>
          </p:cNvPr>
          <p:cNvSpPr txBox="1"/>
          <p:nvPr/>
        </p:nvSpPr>
        <p:spPr>
          <a:xfrm>
            <a:off x="792789" y="751049"/>
            <a:ext cx="5419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effectLst/>
                <a:latin typeface="Helvetica" pitchFamily="2" charset="0"/>
              </a:rPr>
              <a:t> </a:t>
            </a:r>
            <a:r>
              <a:rPr lang="en-CA" sz="2800" i="1" dirty="0">
                <a:latin typeface="Helvetica" pitchFamily="2" charset="0"/>
              </a:rPr>
              <a:t>affect </a:t>
            </a:r>
            <a:r>
              <a:rPr lang="en-CA" sz="2800" i="1" dirty="0">
                <a:effectLst/>
                <a:latin typeface="Helvetica" pitchFamily="2" charset="0"/>
              </a:rPr>
              <a:t>the probability that the animal is in a certain behaviour</a:t>
            </a:r>
            <a:endParaRPr lang="en-US" sz="28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02BB422-3BAB-F28F-C650-E8A43B0BFF3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1957" b="12775"/>
          <a:stretch/>
        </p:blipFill>
        <p:spPr>
          <a:xfrm>
            <a:off x="8602007" y="2151146"/>
            <a:ext cx="2848810" cy="258716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04B9F7A-59E5-F293-C837-59C70DE45A07}"/>
              </a:ext>
            </a:extLst>
          </p:cNvPr>
          <p:cNvGrpSpPr/>
          <p:nvPr/>
        </p:nvGrpSpPr>
        <p:grpSpPr>
          <a:xfrm>
            <a:off x="8482776" y="113226"/>
            <a:ext cx="3282436" cy="1823079"/>
            <a:chOff x="5927371" y="1501384"/>
            <a:chExt cx="4603526" cy="25783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4A1270-FC09-5403-1878-9ADD1E59F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7209" y="1501384"/>
              <a:ext cx="4583688" cy="257832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CD0FD3-64FC-DFD5-D7B8-2DC309521C3A}"/>
                </a:ext>
              </a:extLst>
            </p:cNvPr>
            <p:cNvSpPr txBox="1"/>
            <p:nvPr/>
          </p:nvSpPr>
          <p:spPr>
            <a:xfrm>
              <a:off x="5927371" y="3731382"/>
              <a:ext cx="22635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FFFFFF"/>
                  </a:solidFill>
                  <a:latin typeface="Raleway" panose="020B0503030101060003" pitchFamily="34" charset="0"/>
                </a:rPr>
                <a:t>©Jami </a:t>
              </a:r>
              <a:r>
                <a:rPr lang="en-CA" sz="1600" dirty="0" err="1">
                  <a:solidFill>
                    <a:srgbClr val="FFFFFF"/>
                  </a:solidFill>
                  <a:latin typeface="Raleway" panose="020B0503030101060003" pitchFamily="34" charset="0"/>
                </a:rPr>
                <a:t>Tarris</a:t>
              </a:r>
              <a:endParaRPr lang="en-CA" sz="1600" dirty="0">
                <a:solidFill>
                  <a:srgbClr val="FFFFFF"/>
                </a:solidFill>
                <a:latin typeface="Quicksand" panose="020B060402020202020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5FCBD-FB9F-FBD7-6695-F94D61D67308}"/>
              </a:ext>
            </a:extLst>
          </p:cNvPr>
          <p:cNvGrpSpPr/>
          <p:nvPr/>
        </p:nvGrpSpPr>
        <p:grpSpPr>
          <a:xfrm>
            <a:off x="8775825" y="4918010"/>
            <a:ext cx="2710482" cy="1823078"/>
            <a:chOff x="7916108" y="1350668"/>
            <a:chExt cx="3843163" cy="2160000"/>
          </a:xfrm>
        </p:grpSpPr>
        <p:pic>
          <p:nvPicPr>
            <p:cNvPr id="29" name="Picture 8" descr="Svalbard, polar bear trying to catch bearded seal on pack ice">
              <a:extLst>
                <a:ext uri="{FF2B5EF4-FFF2-40B4-BE49-F238E27FC236}">
                  <a16:creationId xmlns:a16="http://schemas.microsoft.com/office/drawing/2014/main" id="{CE5B8177-2867-5431-C6D0-B926C1403A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19271" y="1350668"/>
              <a:ext cx="384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B0D230-BA8D-AD27-49B9-0120AA4A6108}"/>
                </a:ext>
              </a:extLst>
            </p:cNvPr>
            <p:cNvSpPr txBox="1"/>
            <p:nvPr/>
          </p:nvSpPr>
          <p:spPr>
            <a:xfrm>
              <a:off x="7916108" y="3170245"/>
              <a:ext cx="2263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FFFFFF"/>
                  </a:solidFill>
                  <a:latin typeface="Raleway" panose="020B0503030101060003" pitchFamily="34" charset="0"/>
                </a:rPr>
                <a:t>© Theo </a:t>
              </a:r>
              <a:r>
                <a:rPr lang="en-CA" sz="1600" dirty="0" err="1">
                  <a:solidFill>
                    <a:srgbClr val="FFFFFF"/>
                  </a:solidFill>
                  <a:latin typeface="Raleway" panose="020B0503030101060003" pitchFamily="34" charset="0"/>
                </a:rPr>
                <a:t>Allofs</a:t>
              </a:r>
              <a:endParaRPr lang="en-CA" sz="1600" dirty="0">
                <a:solidFill>
                  <a:srgbClr val="FFFFFF"/>
                </a:solidFill>
                <a:latin typeface="Quicksand" panose="020B060402020202020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36BADEA-2A49-841A-158E-AF28D9ACBE7C}"/>
              </a:ext>
            </a:extLst>
          </p:cNvPr>
          <p:cNvSpPr txBox="1"/>
          <p:nvPr/>
        </p:nvSpPr>
        <p:spPr>
          <a:xfrm>
            <a:off x="9799320" y="4593581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/>
              </a:rPr>
              <a:t>Hour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C91456-490E-9391-F915-83890AD94DCC}"/>
              </a:ext>
            </a:extLst>
          </p:cNvPr>
          <p:cNvSpPr/>
          <p:nvPr/>
        </p:nvSpPr>
        <p:spPr>
          <a:xfrm rot="16200000">
            <a:off x="7143853" y="3293073"/>
            <a:ext cx="2398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Open Sans"/>
              </a:rPr>
              <a:t>State Probability</a:t>
            </a:r>
            <a:endParaRPr lang="en-US" sz="2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17310-41CA-D9B8-588F-3F32085C5400}"/>
              </a:ext>
            </a:extLst>
          </p:cNvPr>
          <p:cNvSpPr/>
          <p:nvPr/>
        </p:nvSpPr>
        <p:spPr>
          <a:xfrm>
            <a:off x="0" y="6488668"/>
            <a:ext cx="201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Togunov et al. 2022</a:t>
            </a:r>
          </a:p>
        </p:txBody>
      </p:sp>
    </p:spTree>
    <p:extLst>
      <p:ext uri="{BB962C8B-B14F-4D97-AF65-F5344CB8AC3E}">
        <p14:creationId xmlns:p14="http://schemas.microsoft.com/office/powerpoint/2010/main" val="237986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CB405D-6DC5-9D52-F2C9-461D7126656E}"/>
              </a:ext>
            </a:extLst>
          </p:cNvPr>
          <p:cNvSpPr txBox="1"/>
          <p:nvPr/>
        </p:nvSpPr>
        <p:spPr>
          <a:xfrm>
            <a:off x="0" y="31170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Montserrat" pitchFamily="2" charset="77"/>
              </a:rPr>
              <a:t>Covariates </a:t>
            </a:r>
            <a:r>
              <a:rPr lang="en-CA" sz="3600" b="1" dirty="0">
                <a:latin typeface="Montserrat" pitchFamily="2" charset="77"/>
              </a:rPr>
              <a:t>– </a:t>
            </a:r>
            <a:r>
              <a:rPr lang="en-US" sz="3600" b="1" dirty="0">
                <a:latin typeface="Montserrat" pitchFamily="2" charset="77"/>
              </a:rPr>
              <a:t>observation process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E20D-D153-7220-B956-BF623725642D}"/>
              </a:ext>
            </a:extLst>
          </p:cNvPr>
          <p:cNvSpPr txBox="1"/>
          <p:nvPr/>
        </p:nvSpPr>
        <p:spPr>
          <a:xfrm>
            <a:off x="4095307" y="899827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i="1" dirty="0">
                <a:effectLst/>
                <a:latin typeface="Helvetica" pitchFamily="2" charset="0"/>
              </a:rPr>
              <a:t> </a:t>
            </a:r>
            <a:r>
              <a:rPr lang="en-CA" sz="2800" i="1" dirty="0">
                <a:latin typeface="Helvetica" pitchFamily="2" charset="0"/>
              </a:rPr>
              <a:t>affect </a:t>
            </a:r>
            <a:r>
              <a:rPr lang="en-CA" sz="2800" i="1" dirty="0">
                <a:effectLst/>
                <a:latin typeface="Helvetica" pitchFamily="2" charset="0"/>
              </a:rPr>
              <a:t>the movement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B11A9-4C07-211F-B505-6DCE60FBEB3E}"/>
              </a:ext>
            </a:extLst>
          </p:cNvPr>
          <p:cNvSpPr txBox="1"/>
          <p:nvPr/>
        </p:nvSpPr>
        <p:spPr>
          <a:xfrm>
            <a:off x="548640" y="2667000"/>
            <a:ext cx="6793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different speed per category of 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DC65DA-4304-C935-8377-E128DCCADB86}"/>
                  </a:ext>
                </a:extLst>
              </p:cNvPr>
              <p:cNvSpPr txBox="1"/>
              <p:nvPr/>
            </p:nvSpPr>
            <p:spPr>
              <a:xfrm>
                <a:off x="3945211" y="4098965"/>
                <a:ext cx="4698387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28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fr-CA" sz="2800" b="0" i="0" smtClean="0">
                        <a:latin typeface="Cambria Math" panose="02040503050406030204" pitchFamily="18" charset="0"/>
                      </a:rPr>
                      <m:t>og</m:t>
                    </m:r>
                    <m:d>
                      <m:dPr>
                        <m:ctrlPr>
                          <a:rPr lang="fr-C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fr-CA" sz="28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CA" sz="2800" baseline="30000" dirty="0"/>
                          <m:t>(</m:t>
                        </m:r>
                        <m:r>
                          <m:rPr>
                            <m:nor/>
                          </m:rPr>
                          <a:rPr lang="fr-CA" sz="2800" baseline="30000" dirty="0"/>
                          <m:t>j</m:t>
                        </m:r>
                        <m:r>
                          <m:rPr>
                            <m:nor/>
                          </m:rPr>
                          <a:rPr lang="fr-CA" sz="2800" b="0" baseline="30000" dirty="0" smtClean="0">
                            <a:latin typeface="+mj-lt"/>
                          </a:rPr>
                          <m:t>)</m:t>
                        </m:r>
                      </m:e>
                    </m:d>
                    <m:r>
                      <a:rPr lang="fr-C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CA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fr-CA" sz="2800" baseline="30000" dirty="0"/>
                      <m:t>(</m:t>
                    </m:r>
                    <m:r>
                      <m:rPr>
                        <m:nor/>
                      </m:rPr>
                      <a:rPr lang="fr-CA" sz="2800" baseline="30000" dirty="0"/>
                      <m:t>j</m:t>
                    </m:r>
                    <m:r>
                      <m:rPr>
                        <m:nor/>
                      </m:rPr>
                      <a:rPr lang="fr-CA" sz="2800" baseline="30000" dirty="0"/>
                      <m:t>)</m:t>
                    </m:r>
                    <m:r>
                      <a:rPr lang="fr-CA" sz="2800" b="0" i="1" baseline="30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fr-CA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fr-CA" sz="2800" baseline="30000" dirty="0"/>
                      <m:t>(</m:t>
                    </m:r>
                    <m:r>
                      <m:rPr>
                        <m:nor/>
                      </m:rPr>
                      <a:rPr lang="fr-CA" sz="2800" baseline="30000" dirty="0"/>
                      <m:t>j</m:t>
                    </m:r>
                    <m:r>
                      <m:rPr>
                        <m:nor/>
                      </m:rPr>
                      <a:rPr lang="fr-CA" sz="2800" baseline="30000" dirty="0"/>
                      <m:t>)</m:t>
                    </m:r>
                    <m:r>
                      <a:rPr lang="fr-C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𝑎𝑔𝑒</m:t>
                    </m:r>
                    <m:r>
                      <a:rPr lang="fr-CA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fr-CA" sz="2800" b="0" dirty="0">
                  <a:latin typeface="+mj-lt"/>
                </a:endParaRPr>
              </a:p>
              <a:p>
                <a:endParaRPr lang="fr-CA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DC65DA-4304-C935-8377-E128DCCAD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211" y="4098965"/>
                <a:ext cx="4698387" cy="800219"/>
              </a:xfrm>
              <a:prstGeom prst="rect">
                <a:avLst/>
              </a:prstGeom>
              <a:blipFill>
                <a:blip r:embed="rId2"/>
                <a:stretch>
                  <a:fillRect l="-809" t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1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CB405D-6DC5-9D52-F2C9-461D7126656E}"/>
              </a:ext>
            </a:extLst>
          </p:cNvPr>
          <p:cNvSpPr txBox="1"/>
          <p:nvPr/>
        </p:nvSpPr>
        <p:spPr>
          <a:xfrm>
            <a:off x="0" y="31170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Montserrat" pitchFamily="2" charset="77"/>
              </a:rPr>
              <a:t>HMMs</a:t>
            </a:r>
            <a:r>
              <a:rPr lang="en-CA" sz="3600" b="1" dirty="0">
                <a:latin typeface="Montserrat" pitchFamily="2" charset="77"/>
              </a:rPr>
              <a:t> – Assumptions</a:t>
            </a:r>
            <a:r>
              <a:rPr lang="en-US" sz="3600" b="1" dirty="0">
                <a:latin typeface="Montserrat" pitchFamily="2" charset="77"/>
              </a:rPr>
              <a:t> 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C2900-C2BF-20C8-AFE8-D8C37557DEEF}"/>
              </a:ext>
            </a:extLst>
          </p:cNvPr>
          <p:cNvSpPr txBox="1"/>
          <p:nvPr/>
        </p:nvSpPr>
        <p:spPr>
          <a:xfrm>
            <a:off x="198120" y="2103120"/>
            <a:ext cx="10357451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HMMs assume </a:t>
            </a:r>
            <a:r>
              <a:rPr lang="en-CA" sz="2800" b="1" dirty="0">
                <a:effectLst/>
              </a:rPr>
              <a:t>regular time intervals </a:t>
            </a:r>
            <a:r>
              <a:rPr lang="en-CA" sz="2800" dirty="0">
                <a:solidFill>
                  <a:srgbClr val="000000"/>
                </a:solidFill>
                <a:effectLst/>
              </a:rPr>
              <a:t>between data row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</a:rPr>
              <a:t>Auto-correlation in the hidden process </a:t>
            </a:r>
            <a:r>
              <a:rPr lang="en-CA" sz="2800" b="1" dirty="0">
                <a:solidFill>
                  <a:srgbClr val="000000"/>
                </a:solidFill>
              </a:rPr>
              <a:t>suffices</a:t>
            </a:r>
            <a:r>
              <a:rPr lang="en-CA" sz="2800" dirty="0">
                <a:solidFill>
                  <a:srgbClr val="000000"/>
                </a:solidFill>
              </a:rPr>
              <a:t> to characterize the </a:t>
            </a:r>
          </a:p>
          <a:p>
            <a:r>
              <a:rPr lang="en-CA" sz="2800" dirty="0">
                <a:solidFill>
                  <a:srgbClr val="000000"/>
                </a:solidFill>
              </a:rPr>
              <a:t>autocorrelation of the movement.</a:t>
            </a:r>
          </a:p>
          <a:p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A1141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990C5ED-92D2-D8A5-E186-A1E9213B0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5" y="2724150"/>
            <a:ext cx="625421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Correlated Random Walks (</a:t>
            </a:r>
            <a:r>
              <a:rPr lang="en-US" cap="all" dirty="0" err="1">
                <a:solidFill>
                  <a:srgbClr val="000000"/>
                </a:solidFill>
              </a:rPr>
              <a:t>Crws</a:t>
            </a:r>
            <a:r>
              <a:rPr lang="en-US" cap="all" dirty="0">
                <a:solidFill>
                  <a:srgbClr val="000000"/>
                </a:solidFill>
              </a:rPr>
              <a:t>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9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ADAC-3869-4334-9CF2-B1BC3040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>
                <a:latin typeface="Montserrat" pitchFamily="2" charset="77"/>
              </a:rPr>
              <a:t>Persistence in direction: CRWs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 descr="A black background with many small squares&#10;&#10;Description automatically generated with medium confidence">
            <a:extLst>
              <a:ext uri="{FF2B5EF4-FFF2-40B4-BE49-F238E27FC236}">
                <a16:creationId xmlns:a16="http://schemas.microsoft.com/office/drawing/2014/main" id="{B14B1415-0E44-776A-AF88-0159673C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8755"/>
            <a:ext cx="3548015" cy="3675380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51A17B76-B74B-0791-E401-DAF7DD73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41" y="2362105"/>
            <a:ext cx="2982326" cy="38020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CB2B07-C644-C485-1747-D84F64D9ABCE}"/>
              </a:ext>
            </a:extLst>
          </p:cNvPr>
          <p:cNvSpPr txBox="1"/>
          <p:nvPr/>
        </p:nvSpPr>
        <p:spPr>
          <a:xfrm>
            <a:off x="1661160" y="1858169"/>
            <a:ext cx="20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random walk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09DEF-EAF0-69A4-D427-36007FF56F46}"/>
              </a:ext>
            </a:extLst>
          </p:cNvPr>
          <p:cNvSpPr txBox="1"/>
          <p:nvPr/>
        </p:nvSpPr>
        <p:spPr>
          <a:xfrm>
            <a:off x="7613808" y="1889403"/>
            <a:ext cx="244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Correlated random walk</a:t>
            </a:r>
          </a:p>
        </p:txBody>
      </p:sp>
      <p:pic>
        <p:nvPicPr>
          <p:cNvPr id="21" name="Picture 20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05E304D1-EFEC-87C8-C688-C6BCF44A4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441" y="2362105"/>
            <a:ext cx="2982325" cy="3802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59C769-6F31-862E-904D-08199F0401EB}"/>
              </a:ext>
            </a:extLst>
          </p:cNvPr>
          <p:cNvSpPr txBox="1"/>
          <p:nvPr/>
        </p:nvSpPr>
        <p:spPr>
          <a:xfrm>
            <a:off x="7924391" y="6568658"/>
            <a:ext cx="2982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Michelot</a:t>
            </a:r>
            <a:r>
              <a:rPr lang="en-US" sz="1200" dirty="0"/>
              <a:t> et al. 2018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0720B-F971-097A-7883-5D518B4A8EBC}"/>
              </a:ext>
            </a:extLst>
          </p:cNvPr>
          <p:cNvSpPr txBox="1"/>
          <p:nvPr/>
        </p:nvSpPr>
        <p:spPr>
          <a:xfrm>
            <a:off x="6413720" y="1889401"/>
            <a:ext cx="364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Multi-state correlated random walk</a:t>
            </a:r>
          </a:p>
        </p:txBody>
      </p:sp>
    </p:spTree>
    <p:extLst>
      <p:ext uri="{BB962C8B-B14F-4D97-AF65-F5344CB8AC3E}">
        <p14:creationId xmlns:p14="http://schemas.microsoft.com/office/powerpoint/2010/main" val="41798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2E4C1A-3E81-D008-B671-71EDF75F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ntserrat" pitchFamily="2" charset="77"/>
              </a:rPr>
              <a:t>Movement data-streams: step-length and turning angle</a:t>
            </a:r>
          </a:p>
        </p:txBody>
      </p:sp>
      <p:pic>
        <p:nvPicPr>
          <p:cNvPr id="6" name="Picture 5" descr="A white object with a black background&#10;&#10;Description automatically generated">
            <a:extLst>
              <a:ext uri="{FF2B5EF4-FFF2-40B4-BE49-F238E27FC236}">
                <a16:creationId xmlns:a16="http://schemas.microsoft.com/office/drawing/2014/main" id="{6708233B-C8B4-21AC-3BC2-02C38DB8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2349500"/>
            <a:ext cx="2120900" cy="635000"/>
          </a:xfrm>
          <a:prstGeom prst="rect">
            <a:avLst/>
          </a:prstGeom>
          <a:scene3d>
            <a:camera prst="orthographicFront">
              <a:rot lat="10200000" lon="0" rev="11400000"/>
            </a:camera>
            <a:lightRig rig="threePt" dir="t"/>
          </a:scene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18B948-A7B5-D8C8-E728-2446D3173CB7}"/>
              </a:ext>
            </a:extLst>
          </p:cNvPr>
          <p:cNvCxnSpPr/>
          <p:nvPr/>
        </p:nvCxnSpPr>
        <p:spPr>
          <a:xfrm>
            <a:off x="2057400" y="2834640"/>
            <a:ext cx="960120" cy="853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153797-D884-71E5-E381-FE304C9D8985}"/>
              </a:ext>
            </a:extLst>
          </p:cNvPr>
          <p:cNvSpPr txBox="1"/>
          <p:nvPr/>
        </p:nvSpPr>
        <p:spPr>
          <a:xfrm>
            <a:off x="3017520" y="35756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432B25-19FA-8E3A-393B-CB70474F505F}"/>
              </a:ext>
            </a:extLst>
          </p:cNvPr>
          <p:cNvCxnSpPr>
            <a:cxnSpLocks/>
          </p:cNvCxnSpPr>
          <p:nvPr/>
        </p:nvCxnSpPr>
        <p:spPr>
          <a:xfrm>
            <a:off x="3271184" y="3945007"/>
            <a:ext cx="599775" cy="1007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6BB1E-973C-23FD-6E91-335D17DC2FC7}"/>
              </a:ext>
            </a:extLst>
          </p:cNvPr>
          <p:cNvCxnSpPr>
            <a:cxnSpLocks/>
          </p:cNvCxnSpPr>
          <p:nvPr/>
        </p:nvCxnSpPr>
        <p:spPr>
          <a:xfrm flipV="1">
            <a:off x="4065902" y="4752979"/>
            <a:ext cx="955209" cy="557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8071EF-E166-F7F3-8BBE-4DF1CFA7651A}"/>
              </a:ext>
            </a:extLst>
          </p:cNvPr>
          <p:cNvSpPr txBox="1"/>
          <p:nvPr/>
        </p:nvSpPr>
        <p:spPr>
          <a:xfrm>
            <a:off x="3814588" y="491378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1FCDE-3DF0-F86E-DE54-14EF71C791BB}"/>
              </a:ext>
            </a:extLst>
          </p:cNvPr>
          <p:cNvSpPr txBox="1"/>
          <p:nvPr/>
        </p:nvSpPr>
        <p:spPr>
          <a:xfrm>
            <a:off x="4996343" y="454277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D7284D-2343-9E17-8BBE-21EF68A076C1}"/>
              </a:ext>
            </a:extLst>
          </p:cNvPr>
          <p:cNvCxnSpPr>
            <a:cxnSpLocks/>
          </p:cNvCxnSpPr>
          <p:nvPr/>
        </p:nvCxnSpPr>
        <p:spPr>
          <a:xfrm flipV="1">
            <a:off x="5253824" y="4066185"/>
            <a:ext cx="629872" cy="582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15F011-A01B-133C-6C3E-D68AB80E0843}"/>
              </a:ext>
            </a:extLst>
          </p:cNvPr>
          <p:cNvSpPr txBox="1"/>
          <p:nvPr/>
        </p:nvSpPr>
        <p:spPr>
          <a:xfrm>
            <a:off x="5848857" y="3760341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8AF2ED-8A8E-1195-8C98-70BC41530CA0}"/>
              </a:ext>
            </a:extLst>
          </p:cNvPr>
          <p:cNvCxnSpPr>
            <a:cxnSpLocks/>
          </p:cNvCxnSpPr>
          <p:nvPr/>
        </p:nvCxnSpPr>
        <p:spPr>
          <a:xfrm flipV="1">
            <a:off x="6096000" y="3769133"/>
            <a:ext cx="1287578" cy="145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8B8F951-1D8D-1CCA-5A9B-FC2FD3FC3D57}"/>
              </a:ext>
            </a:extLst>
          </p:cNvPr>
          <p:cNvSpPr txBox="1"/>
          <p:nvPr/>
        </p:nvSpPr>
        <p:spPr>
          <a:xfrm>
            <a:off x="7379506" y="3598774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8E2CDE-27E8-19EE-18D2-26B82BE17890}"/>
              </a:ext>
            </a:extLst>
          </p:cNvPr>
          <p:cNvSpPr txBox="1"/>
          <p:nvPr/>
        </p:nvSpPr>
        <p:spPr>
          <a:xfrm>
            <a:off x="3300429" y="45251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24D483-924D-AF26-9416-EC15E32C4CB6}"/>
              </a:ext>
            </a:extLst>
          </p:cNvPr>
          <p:cNvSpPr txBox="1"/>
          <p:nvPr/>
        </p:nvSpPr>
        <p:spPr>
          <a:xfrm>
            <a:off x="2545247" y="293469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0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C83FE-9CD9-3D47-9674-6B321276CDD9}"/>
              </a:ext>
            </a:extLst>
          </p:cNvPr>
          <p:cNvSpPr txBox="1"/>
          <p:nvPr/>
        </p:nvSpPr>
        <p:spPr>
          <a:xfrm>
            <a:off x="4249404" y="4709801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0755D-AEC4-3BB3-8B19-5589B1600711}"/>
              </a:ext>
            </a:extLst>
          </p:cNvPr>
          <p:cNvSpPr txBox="1"/>
          <p:nvPr/>
        </p:nvSpPr>
        <p:spPr>
          <a:xfrm>
            <a:off x="5221725" y="411155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3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29112E-F4F6-9B09-D84C-FF56F793D17D}"/>
              </a:ext>
            </a:extLst>
          </p:cNvPr>
          <p:cNvSpPr txBox="1"/>
          <p:nvPr/>
        </p:nvSpPr>
        <p:spPr>
          <a:xfrm>
            <a:off x="6862374" y="380892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4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52A20-E5F1-7FC6-0868-EF8A5CBAB5E7}"/>
              </a:ext>
            </a:extLst>
          </p:cNvPr>
          <p:cNvSpPr txBox="1"/>
          <p:nvPr/>
        </p:nvSpPr>
        <p:spPr>
          <a:xfrm>
            <a:off x="8976360" y="2364266"/>
            <a:ext cx="220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step-length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5B1BF8-7947-A33E-DD40-C5F9A608FA38}"/>
              </a:ext>
            </a:extLst>
          </p:cNvPr>
          <p:cNvSpPr txBox="1"/>
          <p:nvPr/>
        </p:nvSpPr>
        <p:spPr>
          <a:xfrm>
            <a:off x="11114678" y="23495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806F9C-24CE-5E7D-EF58-0A7197C31F17}"/>
              </a:ext>
            </a:extLst>
          </p:cNvPr>
          <p:cNvCxnSpPr>
            <a:cxnSpLocks/>
          </p:cNvCxnSpPr>
          <p:nvPr/>
        </p:nvCxnSpPr>
        <p:spPr>
          <a:xfrm>
            <a:off x="2813810" y="3501696"/>
            <a:ext cx="1397598" cy="12257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0699229-1A35-8C75-D2E3-409C213589B5}"/>
                  </a:ext>
                </a:extLst>
              </p:cNvPr>
              <p:cNvSpPr txBox="1"/>
              <p:nvPr/>
            </p:nvSpPr>
            <p:spPr>
              <a:xfrm>
                <a:off x="3555684" y="4247296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1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0699229-1A35-8C75-D2E3-409C21358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684" y="4247296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31E05BC6-610F-96F4-D395-CF1156B29BE1}"/>
              </a:ext>
            </a:extLst>
          </p:cNvPr>
          <p:cNvSpPr/>
          <p:nvPr/>
        </p:nvSpPr>
        <p:spPr>
          <a:xfrm rot="4341830">
            <a:off x="3352988" y="4112971"/>
            <a:ext cx="253626" cy="321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D20A2-37DD-1424-79F3-068DAE76218A}"/>
              </a:ext>
            </a:extLst>
          </p:cNvPr>
          <p:cNvCxnSpPr>
            <a:cxnSpLocks/>
          </p:cNvCxnSpPr>
          <p:nvPr/>
        </p:nvCxnSpPr>
        <p:spPr>
          <a:xfrm>
            <a:off x="3700998" y="4633240"/>
            <a:ext cx="804635" cy="14932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E1B853-58A9-3546-F30F-9D065E2C3977}"/>
                  </a:ext>
                </a:extLst>
              </p:cNvPr>
              <p:cNvSpPr txBox="1"/>
              <p:nvPr/>
            </p:nvSpPr>
            <p:spPr>
              <a:xfrm>
                <a:off x="4474662" y="5245777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2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E1B853-58A9-3546-F30F-9D065E2C3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62" y="5245777"/>
                <a:ext cx="39978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5C07388C-489B-4964-AAAD-DA8420C5C7AE}"/>
              </a:ext>
            </a:extLst>
          </p:cNvPr>
          <p:cNvSpPr/>
          <p:nvPr/>
        </p:nvSpPr>
        <p:spPr>
          <a:xfrm rot="4341830">
            <a:off x="3756873" y="4945966"/>
            <a:ext cx="785337" cy="65695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96AAD25-ACBA-FC49-9BC2-3F71C7DF84ED}"/>
              </a:ext>
            </a:extLst>
          </p:cNvPr>
          <p:cNvCxnSpPr>
            <a:cxnSpLocks/>
          </p:cNvCxnSpPr>
          <p:nvPr/>
        </p:nvCxnSpPr>
        <p:spPr>
          <a:xfrm flipV="1">
            <a:off x="4935447" y="3993588"/>
            <a:ext cx="1645447" cy="82528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B40E0F-426E-67D7-F1DC-4258051CC245}"/>
                  </a:ext>
                </a:extLst>
              </p:cNvPr>
              <p:cNvSpPr txBox="1"/>
              <p:nvPr/>
            </p:nvSpPr>
            <p:spPr>
              <a:xfrm>
                <a:off x="5595423" y="4146356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3</a:t>
                </a:r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B40E0F-426E-67D7-F1DC-4258051CC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23" y="4146356"/>
                <a:ext cx="39978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 56">
            <a:extLst>
              <a:ext uri="{FF2B5EF4-FFF2-40B4-BE49-F238E27FC236}">
                <a16:creationId xmlns:a16="http://schemas.microsoft.com/office/drawing/2014/main" id="{73ED656A-ECC9-D33B-65AE-1B8859189F83}"/>
              </a:ext>
            </a:extLst>
          </p:cNvPr>
          <p:cNvSpPr/>
          <p:nvPr/>
        </p:nvSpPr>
        <p:spPr>
          <a:xfrm rot="4341830">
            <a:off x="5423272" y="4327500"/>
            <a:ext cx="270994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A1DE5F8-300A-22D5-4B0C-6B768B15A3DA}"/>
              </a:ext>
            </a:extLst>
          </p:cNvPr>
          <p:cNvCxnSpPr>
            <a:cxnSpLocks/>
          </p:cNvCxnSpPr>
          <p:nvPr/>
        </p:nvCxnSpPr>
        <p:spPr>
          <a:xfrm flipV="1">
            <a:off x="5284046" y="3304024"/>
            <a:ext cx="1357744" cy="12787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08B8DA4A-B180-D14B-9031-49CCC144FF97}"/>
              </a:ext>
            </a:extLst>
          </p:cNvPr>
          <p:cNvSpPr/>
          <p:nvPr/>
        </p:nvSpPr>
        <p:spPr>
          <a:xfrm rot="4341830">
            <a:off x="6013687" y="3601469"/>
            <a:ext cx="454415" cy="1264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53B305-BAB1-521E-9AB9-336759940A6A}"/>
                  </a:ext>
                </a:extLst>
              </p:cNvPr>
              <p:cNvSpPr txBox="1"/>
              <p:nvPr/>
            </p:nvSpPr>
            <p:spPr>
              <a:xfrm>
                <a:off x="6332524" y="3508494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4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53B305-BAB1-521E-9AB9-33675994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24" y="3508494"/>
                <a:ext cx="39978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E9E9DBF4-5442-1D9C-3558-411B14EB1E45}"/>
              </a:ext>
            </a:extLst>
          </p:cNvPr>
          <p:cNvSpPr txBox="1"/>
          <p:nvPr/>
        </p:nvSpPr>
        <p:spPr>
          <a:xfrm>
            <a:off x="8976360" y="2756145"/>
            <a:ext cx="240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turning-angle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3B1167-9481-2A22-1BD2-441AC214F655}"/>
                  </a:ext>
                </a:extLst>
              </p:cNvPr>
              <p:cNvSpPr txBox="1"/>
              <p:nvPr/>
            </p:nvSpPr>
            <p:spPr>
              <a:xfrm>
                <a:off x="11264719" y="2778692"/>
                <a:ext cx="372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t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3B1167-9481-2A22-1BD2-441AC214F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719" y="2778692"/>
                <a:ext cx="37253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15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6" grpId="0"/>
      <p:bldP spid="48" grpId="0" animBg="1"/>
      <p:bldP spid="51" grpId="0"/>
      <p:bldP spid="52" grpId="0" animBg="1"/>
      <p:bldP spid="56" grpId="0"/>
      <p:bldP spid="57" grpId="0" animBg="1"/>
      <p:bldP spid="61" grpId="0" animBg="1"/>
      <p:bldP spid="62" grpId="0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0E0482E-BB5C-FBEC-FA4F-3E972ED3EC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9125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D0AF4A2-2071-4984-9D4E-ECAEB765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rgbClr val="000000"/>
                </a:solidFill>
                <a:latin typeface="Montserrat" pitchFamily="2" charset="77"/>
              </a:rPr>
              <a:t>HMM OUTLINE</a:t>
            </a:r>
            <a:endParaRPr lang="en-US" b="1" dirty="0">
              <a:solidFill>
                <a:srgbClr val="000000"/>
              </a:solidFill>
              <a:latin typeface="Montserrat" pitchFamily="2" charset="77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296716B-6ED7-4618-93F6-6FF9D6A8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6342061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2E4C1A-3E81-D008-B671-71EDF75F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ntserrat" pitchFamily="2" charset="77"/>
              </a:rPr>
              <a:t>Modelling step-length and turning angle:</a:t>
            </a:r>
          </a:p>
        </p:txBody>
      </p:sp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BE7E0CA-19B7-F2B7-14C3-C095E9ED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83" y="2242624"/>
            <a:ext cx="4719917" cy="3254104"/>
          </a:xfrm>
          <a:prstGeom prst="rect">
            <a:avLst/>
          </a:prstGeom>
        </p:spPr>
      </p:pic>
      <p:pic>
        <p:nvPicPr>
          <p:cNvPr id="7" name="Picture 6" descr="A diagram of a step length&#10;&#10;Description automatically generated">
            <a:extLst>
              <a:ext uri="{FF2B5EF4-FFF2-40B4-BE49-F238E27FC236}">
                <a16:creationId xmlns:a16="http://schemas.microsoft.com/office/drawing/2014/main" id="{82B36FDB-0F70-A9E8-81CE-3D0BB97C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59" y="2226713"/>
            <a:ext cx="3644153" cy="3396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62F66B-BAF7-8D4B-42ED-8E6B7DDF047C}"/>
              </a:ext>
            </a:extLst>
          </p:cNvPr>
          <p:cNvSpPr txBox="1"/>
          <p:nvPr/>
        </p:nvSpPr>
        <p:spPr>
          <a:xfrm>
            <a:off x="7962629" y="1825115"/>
            <a:ext cx="228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Mises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A33B4-42A0-A289-3DE8-49990F03697C}"/>
              </a:ext>
            </a:extLst>
          </p:cNvPr>
          <p:cNvSpPr txBox="1"/>
          <p:nvPr/>
        </p:nvSpPr>
        <p:spPr>
          <a:xfrm>
            <a:off x="1739152" y="1825115"/>
            <a:ext cx="202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distribution</a:t>
            </a:r>
          </a:p>
        </p:txBody>
      </p:sp>
    </p:spTree>
    <p:extLst>
      <p:ext uri="{BB962C8B-B14F-4D97-AF65-F5344CB8AC3E}">
        <p14:creationId xmlns:p14="http://schemas.microsoft.com/office/powerpoint/2010/main" val="794261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NARWHAL CASE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4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371966E-DAF0-49E2-A1D0-603D0FEB07D1}"/>
              </a:ext>
            </a:extLst>
          </p:cNvPr>
          <p:cNvGrpSpPr/>
          <p:nvPr/>
        </p:nvGrpSpPr>
        <p:grpSpPr>
          <a:xfrm>
            <a:off x="4158966" y="2716944"/>
            <a:ext cx="6216657" cy="4121735"/>
            <a:chOff x="742948" y="1625165"/>
            <a:chExt cx="6216657" cy="412173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5874F-BB9D-4221-840F-CBA27303F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4821"/>
            <a:stretch/>
          </p:blipFill>
          <p:spPr>
            <a:xfrm rot="10800000" flipH="1">
              <a:off x="742948" y="1625165"/>
              <a:ext cx="5624790" cy="38829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725D40-81F0-436A-B014-99F312C78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703930" flipH="1">
              <a:off x="4836746" y="4595665"/>
              <a:ext cx="2122859" cy="1151235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51C058-7710-450C-B21E-7660FCDE8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4726088"/>
          </a:xfrm>
        </p:spPr>
        <p:txBody>
          <a:bodyPr/>
          <a:lstStyle/>
          <a:p>
            <a:r>
              <a:rPr lang="en-CA" dirty="0"/>
              <a:t>Three Narwhals tagged in Tremblay Sound</a:t>
            </a:r>
          </a:p>
          <a:p>
            <a:r>
              <a:rPr lang="en-CA" dirty="0" err="1"/>
              <a:t>Fastloc</a:t>
            </a:r>
            <a:r>
              <a:rPr lang="en-CA" dirty="0"/>
              <a:t> GPS location data</a:t>
            </a:r>
          </a:p>
          <a:p>
            <a:r>
              <a:rPr lang="en-CA" dirty="0"/>
              <a:t>Raster of bathymetry</a:t>
            </a:r>
          </a:p>
          <a:p>
            <a:r>
              <a:rPr lang="en-CA" dirty="0"/>
              <a:t>Temporal resolution:</a:t>
            </a:r>
          </a:p>
          <a:p>
            <a:pPr lvl="1"/>
            <a:r>
              <a:rPr lang="en-CA" dirty="0" err="1"/>
              <a:t>Fastloc</a:t>
            </a:r>
            <a:r>
              <a:rPr lang="en-CA" dirty="0"/>
              <a:t> GPS: 10 min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69174-1D07-447E-8E7F-A6C30711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39DE9B-B802-4CC3-AB9F-93A9C366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Narwhal data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9A98B-4530-4F0D-A0D2-75C2693BAB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" t="12933" r="5414" b="15853"/>
          <a:stretch/>
        </p:blipFill>
        <p:spPr>
          <a:xfrm rot="20896790">
            <a:off x="5909498" y="3161472"/>
            <a:ext cx="3684270" cy="1455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BE933-FCD7-49A3-8460-135AE934DE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8" b="89873" l="3571" r="90000"/>
                    </a14:imgEffect>
                    <a14:imgEffect>
                      <a14:artisticBlur radius="5"/>
                    </a14:imgEffect>
                    <a14:imgEffect>
                      <a14:colorTemperature colorTemp="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2795" r="19336" b="16368"/>
          <a:stretch/>
        </p:blipFill>
        <p:spPr>
          <a:xfrm>
            <a:off x="6542832" y="3645086"/>
            <a:ext cx="4623491" cy="1458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4B03F6-3829-4FF7-89C7-B29981CFE2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5" t="12933" r="5414" b="15853"/>
          <a:stretch/>
        </p:blipFill>
        <p:spPr>
          <a:xfrm rot="21122483">
            <a:off x="3185119" y="3566286"/>
            <a:ext cx="5761265" cy="2275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54CD79-C5E6-4DC7-8F28-A4D799642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690193">
            <a:off x="6434731" y="2776641"/>
            <a:ext cx="3812950" cy="381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FAA4B5-0FE2-44D3-B7A5-B2DE1BB53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958269">
            <a:off x="9791590" y="2518140"/>
            <a:ext cx="3151198" cy="3151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08FB74-0BB3-426B-A6D7-99F8BC9C1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90666">
            <a:off x="7476108" y="2651863"/>
            <a:ext cx="2604295" cy="26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08372 0.0006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405 -1.48148E-6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00885 0.00069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316" y="195540"/>
            <a:ext cx="9710400" cy="4352000"/>
          </a:xfrm>
        </p:spPr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Polar bear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D948D1-89B6-B655-181E-B61B1A3189E5}"/>
              </a:ext>
            </a:extLst>
          </p:cNvPr>
          <p:cNvGrpSpPr/>
          <p:nvPr/>
        </p:nvGrpSpPr>
        <p:grpSpPr>
          <a:xfrm>
            <a:off x="3936530" y="3004922"/>
            <a:ext cx="3442262" cy="3450360"/>
            <a:chOff x="3766783" y="4295104"/>
            <a:chExt cx="2329217" cy="2334698"/>
          </a:xfrm>
        </p:grpSpPr>
        <p:pic>
          <p:nvPicPr>
            <p:cNvPr id="4" name="Picture 4" descr="Marketing Analytics through Markov Chain | by Ridhima Kumar | Towards Data  Science">
              <a:extLst>
                <a:ext uri="{FF2B5EF4-FFF2-40B4-BE49-F238E27FC236}">
                  <a16:creationId xmlns:a16="http://schemas.microsoft.com/office/drawing/2014/main" id="{BEA523E1-4901-0ED2-B50A-0F504A23DD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783" y="4295104"/>
              <a:ext cx="2329217" cy="233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40FB33-D0D1-B24A-1C59-0224B9F7D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940180" y="5923335"/>
              <a:ext cx="577153" cy="300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79D4F5-07F4-60B7-6DC7-3C6BFBA03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015235" y="4556850"/>
              <a:ext cx="696118" cy="36819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1331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69174-1D07-447E-8E7F-A6C30711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39DE9B-B802-4CC3-AB9F-93A9C366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Polar bear 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02837-E705-C53A-ACD8-77D9C6363569}"/>
              </a:ext>
            </a:extLst>
          </p:cNvPr>
          <p:cNvSpPr txBox="1"/>
          <p:nvPr/>
        </p:nvSpPr>
        <p:spPr>
          <a:xfrm>
            <a:off x="289560" y="1690688"/>
            <a:ext cx="92584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 polar bear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KievitWeb"/>
              </a:rPr>
              <a:t> collared in the Beaufort Sea, in April of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KievitWeb"/>
              </a:rPr>
              <a:t>One year GPS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KievitWeb"/>
              </a:rPr>
              <a:t>Temporal resolution: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KievitWeb"/>
              </a:rPr>
              <a:t>1 hour</a:t>
            </a:r>
            <a:endParaRPr lang="en-US" sz="280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965A5B4-C9F1-E7AC-90B4-F21F7541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4908" y="1019493"/>
            <a:ext cx="7797092" cy="58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88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1A1114-2E5A-4722-88B2-81498751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Fit simple HMMs using </a:t>
            </a:r>
            <a:r>
              <a:rPr lang="en-CA" dirty="0" err="1"/>
              <a:t>momentuHMM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Checking model fit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Incorporating and interpreting covariates on behaviour transition probabilities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Incorporating covariates in the observation model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(Bonus) 	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CA" dirty="0"/>
              <a:t>Select an appropriate resolution for the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CA" dirty="0"/>
              <a:t>Handle missing data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F0C69-7C98-4366-8D2A-818CC320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E76A1-B134-45BF-B6B7-76ECDC3F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Montserrat" pitchFamily="2" charset="77"/>
              </a:rPr>
              <a:t>Tutorial’s objectives</a:t>
            </a:r>
            <a:endParaRPr lang="en-US" b="1" dirty="0">
              <a:latin typeface="Montserrat" pitchFamily="2" charset="77"/>
            </a:endParaRPr>
          </a:p>
        </p:txBody>
      </p:sp>
      <p:pic>
        <p:nvPicPr>
          <p:cNvPr id="5" name="Picture 4" descr="A black and white image of a whale and a narwhal&#10;&#10;Description automatically generated">
            <a:extLst>
              <a:ext uri="{FF2B5EF4-FFF2-40B4-BE49-F238E27FC236}">
                <a16:creationId xmlns:a16="http://schemas.microsoft.com/office/drawing/2014/main" id="{C973A977-5DD3-8064-C5A6-06C91074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470" y="0"/>
            <a:ext cx="2772158" cy="2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2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489D7-F512-40C5-87F1-DE10D154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508997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Package by Brett McClintock and </a:t>
            </a:r>
            <a:r>
              <a:rPr lang="en-CA" dirty="0" err="1">
                <a:solidFill>
                  <a:schemeClr val="accent5">
                    <a:lumMod val="50000"/>
                  </a:schemeClr>
                </a:solidFill>
              </a:rPr>
              <a:t>Théo</a:t>
            </a: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accent5">
                    <a:lumMod val="50000"/>
                  </a:schemeClr>
                </a:solidFill>
              </a:rPr>
              <a:t>Michelot</a:t>
            </a: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, based on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moveHMM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cs typeface="Courier New" panose="02070309020205020404" pitchFamily="49" charset="0"/>
              </a:rPr>
              <a:t>Key functions </a:t>
            </a:r>
          </a:p>
          <a:p>
            <a:pPr lvl="1"/>
            <a:r>
              <a:rPr lang="en-CA" sz="2800" spc="-133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prepData</a:t>
            </a:r>
            <a:r>
              <a:rPr lang="en-CA" sz="2800" dirty="0">
                <a:cs typeface="Courier New" panose="02070309020205020404" pitchFamily="49" charset="0"/>
              </a:rPr>
              <a:t> </a:t>
            </a:r>
            <a:r>
              <a:rPr lang="en-CA" sz="28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–</a:t>
            </a:r>
            <a:r>
              <a:rPr lang="en-CA" sz="2800" dirty="0">
                <a:cs typeface="Courier New" panose="02070309020205020404" pitchFamily="49" charset="0"/>
              </a:rPr>
              <a:t> </a:t>
            </a:r>
            <a:r>
              <a:rPr lang="en-CA" sz="28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prepare tracking data for fitting HMM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Extract environmental data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Calculate step length and turning angle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Calculate circular covariates (e.g., angle relative to ocean currents)</a:t>
            </a:r>
          </a:p>
          <a:p>
            <a:pPr lvl="1"/>
            <a:r>
              <a:rPr lang="en-US" sz="3200" spc="-133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fitHMM</a:t>
            </a:r>
            <a:r>
              <a:rPr lang="en-CA" sz="2800" dirty="0">
                <a:cs typeface="Courier New" panose="02070309020205020404" pitchFamily="49" charset="0"/>
              </a:rPr>
              <a:t> </a:t>
            </a:r>
            <a:r>
              <a:rPr lang="en-CA" sz="28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–</a:t>
            </a:r>
            <a:r>
              <a:rPr lang="en-CA" sz="2800" dirty="0"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Define HMM structure and fit it to model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Number of states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Distribution associated with each state 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Starting parameters 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Covariates</a:t>
            </a:r>
            <a:endParaRPr lang="en-US" sz="2400" dirty="0">
              <a:solidFill>
                <a:schemeClr val="accent5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FC54-3760-4749-A720-9D60BB20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B592B6-27DA-462D-863F-E06EDBEF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cs typeface="Courier New" panose="02070309020205020404" pitchFamily="49" charset="0"/>
              </a:rPr>
              <a:t>1. </a:t>
            </a:r>
            <a:r>
              <a:rPr lang="en-CA" b="1" dirty="0">
                <a:latin typeface="Montserrat" pitchFamily="2" charset="77"/>
                <a:cs typeface="Courier New" panose="02070309020205020404" pitchFamily="49" charset="0"/>
              </a:rPr>
              <a:t>Fitting HMM with </a:t>
            </a:r>
            <a:r>
              <a:rPr lang="en-CA" b="1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momentuHMM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F32C6-03B9-45AE-9006-B19C69A59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Minimum arguments: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Data</a:t>
            </a:r>
            <a:r>
              <a:rPr lang="en-CA" dirty="0"/>
              <a:t> (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e.g.,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data =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sealreg</a:t>
            </a:r>
            <a:r>
              <a:rPr lang="en-US" dirty="0"/>
              <a:t>)</a:t>
            </a:r>
            <a:endParaRPr lang="en-CA" dirty="0"/>
          </a:p>
          <a:p>
            <a:pPr lvl="1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ype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- coordinate reference system 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“UTM”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if not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lat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/long)</a:t>
            </a:r>
          </a:p>
          <a:p>
            <a:pPr lvl="1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coordNames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- names of coordinate columns (if not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c(“x”, “y”)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Optional arguments:</a:t>
            </a:r>
          </a:p>
          <a:p>
            <a:pPr lvl="1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covNames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names of covariates (fills in missing data with nearest value)</a:t>
            </a:r>
          </a:p>
          <a:p>
            <a:pPr lvl="1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spatialCovs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raster object from which to extract covariate data</a:t>
            </a:r>
          </a:p>
          <a:p>
            <a:pPr lvl="1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angleCovs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name of angular covariate for which to calculate the relative angle (e.g., turn angle relative to wind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2CA19-DDF8-4679-8F6B-C6019D49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30EBB8-01EB-4A75-993E-FD32E3FF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9609" cy="1325563"/>
          </a:xfrm>
        </p:spPr>
        <p:txBody>
          <a:bodyPr/>
          <a:lstStyle/>
          <a:p>
            <a:r>
              <a:rPr lang="en-US" sz="2400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prepData</a:t>
            </a:r>
            <a:r>
              <a:rPr lang="en-US" sz="2400" dirty="0">
                <a:solidFill>
                  <a:srgbClr val="75BFC6"/>
                </a:solidFill>
                <a:latin typeface="Lucida Console" panose="020B0609040504020204" pitchFamily="49" charset="0"/>
              </a:rPr>
              <a:t>(data, type = "LL", </a:t>
            </a:r>
            <a:r>
              <a:rPr lang="en-US" sz="2400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coordNames</a:t>
            </a:r>
            <a:r>
              <a:rPr lang="en-US" sz="2400" dirty="0">
                <a:solidFill>
                  <a:srgbClr val="75BFC6"/>
                </a:solidFill>
                <a:latin typeface="Lucida Console" panose="020B0609040504020204" pitchFamily="49" charset="0"/>
              </a:rPr>
              <a:t> = c("</a:t>
            </a:r>
            <a:r>
              <a:rPr lang="en-US" sz="2400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lon</a:t>
            </a:r>
            <a:r>
              <a:rPr lang="en-US" sz="2400" dirty="0">
                <a:solidFill>
                  <a:srgbClr val="75BFC6"/>
                </a:solidFill>
                <a:latin typeface="Lucida Console" panose="020B0609040504020204" pitchFamily="49" charset="0"/>
              </a:rPr>
              <a:t>", "</a:t>
            </a:r>
            <a:r>
              <a:rPr lang="en-US" sz="2400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lat</a:t>
            </a:r>
            <a:r>
              <a:rPr lang="en-US" sz="2400" dirty="0">
                <a:solidFill>
                  <a:srgbClr val="75BFC6"/>
                </a:solidFill>
                <a:latin typeface="Lucida Console" panose="020B0609040504020204" pitchFamily="49" charset="0"/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1623288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0AD2639-C5B8-41E6-8F8B-7BDE21256F0D}"/>
              </a:ext>
            </a:extLst>
          </p:cNvPr>
          <p:cNvGrpSpPr/>
          <p:nvPr/>
        </p:nvGrpSpPr>
        <p:grpSpPr>
          <a:xfrm>
            <a:off x="7825781" y="3132881"/>
            <a:ext cx="2595382" cy="0"/>
            <a:chOff x="2882724" y="4687767"/>
            <a:chExt cx="2223115" cy="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C888879-E7E0-4892-8EF9-35C9DA0DFECF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81" y="4687767"/>
              <a:ext cx="1111558" cy="0"/>
            </a:xfrm>
            <a:prstGeom prst="straightConnector1">
              <a:avLst/>
            </a:prstGeom>
            <a:ln w="15875">
              <a:solidFill>
                <a:srgbClr val="084081">
                  <a:alpha val="74000"/>
                </a:srgbClr>
              </a:solidFill>
              <a:prstDash val="dash"/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47CCA16-E053-458A-A0A4-9BE62B975545}"/>
                </a:ext>
              </a:extLst>
            </p:cNvPr>
            <p:cNvCxnSpPr>
              <a:cxnSpLocks/>
            </p:cNvCxnSpPr>
            <p:nvPr/>
          </p:nvCxnSpPr>
          <p:spPr>
            <a:xfrm>
              <a:off x="2882724" y="4687767"/>
              <a:ext cx="1111558" cy="0"/>
            </a:xfrm>
            <a:prstGeom prst="straightConnector1">
              <a:avLst/>
            </a:prstGeom>
            <a:ln w="15875">
              <a:solidFill>
                <a:srgbClr val="084081">
                  <a:alpha val="0"/>
                </a:srgbClr>
              </a:solidFill>
              <a:prstDash val="dash"/>
              <a:headEnd type="stealth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58A7E8-673A-4442-950A-3B7B01FD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526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Minimum arguments: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400" spc="-107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nbState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number of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behavioural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states</a:t>
            </a:r>
          </a:p>
          <a:p>
            <a:r>
              <a:rPr lang="en-US" sz="2400" spc="-107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Dist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named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list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distribution associated with each data stream</a:t>
            </a:r>
          </a:p>
          <a:p>
            <a:pPr lvl="1"/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.g., gamma for step length and 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von Mises for turning angle</a:t>
            </a:r>
          </a:p>
          <a:p>
            <a:pPr lvl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dist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=list(step="gamma", angle="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vm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  <a:br>
              <a:rPr lang="en-US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</a:br>
            <a:endParaRPr lang="en-US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sz="2400" spc="-107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Par0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named list initial parameters for data optimisation</a:t>
            </a:r>
          </a:p>
          <a:p>
            <a:pPr lvl="1"/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E.g., step length 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l 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~ 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gamma(</a:t>
            </a:r>
            <a:r>
              <a:rPr lang="el-GR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μ</a:t>
            </a:r>
            <a:r>
              <a:rPr lang="en-CA" i="1" baseline="-25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i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,</a:t>
            </a:r>
            <a:r>
              <a:rPr lang="el-GR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σ</a:t>
            </a:r>
            <a:r>
              <a:rPr lang="en-CA" i="1" baseline="-25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i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define </a:t>
            </a:r>
            <a:r>
              <a:rPr lang="el-GR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μ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and </a:t>
            </a:r>
            <a:r>
              <a:rPr lang="el-GR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σ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for each state</a:t>
            </a:r>
          </a:p>
          <a:p>
            <a:pPr lvl="1"/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Par0 = list(step=c(mu0, sigma0), angle=kappa0)</a:t>
            </a:r>
          </a:p>
          <a:p>
            <a:pPr lvl="1"/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Par0 = list(step=c(c(200,500), c(100,250)), angle=c(0.5,0.8))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58DD9-7462-4F66-B011-DAC7CF9A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B0DCA-D1B0-4D44-8C96-53954CF5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fitHMM</a:t>
            </a:r>
            <a:r>
              <a:rPr lang="en-US" dirty="0">
                <a:solidFill>
                  <a:srgbClr val="75BFC6"/>
                </a:solidFill>
                <a:latin typeface="Lucida Console" panose="020B0609040504020204" pitchFamily="49" charset="0"/>
              </a:rPr>
              <a:t>(data, …)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8034D2-E960-4DBD-BB57-DE7C64C43611}"/>
              </a:ext>
            </a:extLst>
          </p:cNvPr>
          <p:cNvGrpSpPr/>
          <p:nvPr/>
        </p:nvGrpSpPr>
        <p:grpSpPr>
          <a:xfrm>
            <a:off x="9671635" y="1419953"/>
            <a:ext cx="1453526" cy="1085205"/>
            <a:chOff x="3855286" y="1529525"/>
            <a:chExt cx="2128108" cy="158884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4592AB2-735C-42FE-B968-C2F6C349B549}"/>
                </a:ext>
              </a:extLst>
            </p:cNvPr>
            <p:cNvSpPr/>
            <p:nvPr/>
          </p:nvSpPr>
          <p:spPr>
            <a:xfrm>
              <a:off x="5188682" y="1529525"/>
              <a:ext cx="529055" cy="529055"/>
            </a:xfrm>
            <a:custGeom>
              <a:avLst/>
              <a:gdLst>
                <a:gd name="connsiteX0" fmla="*/ 398470 w 796940"/>
                <a:gd name="connsiteY0" fmla="*/ 0 h 796939"/>
                <a:gd name="connsiteX1" fmla="*/ 490646 w 796940"/>
                <a:gd name="connsiteY1" fmla="*/ 38180 h 796939"/>
                <a:gd name="connsiteX2" fmla="*/ 758760 w 796940"/>
                <a:gd name="connsiteY2" fmla="*/ 306294 h 796939"/>
                <a:gd name="connsiteX3" fmla="*/ 787395 w 796940"/>
                <a:gd name="connsiteY3" fmla="*/ 447523 h 796939"/>
                <a:gd name="connsiteX4" fmla="*/ 758761 w 796940"/>
                <a:gd name="connsiteY4" fmla="*/ 490644 h 796939"/>
                <a:gd name="connsiteX5" fmla="*/ 490643 w 796940"/>
                <a:gd name="connsiteY5" fmla="*/ 758761 h 796939"/>
                <a:gd name="connsiteX6" fmla="*/ 447524 w 796940"/>
                <a:gd name="connsiteY6" fmla="*/ 787394 h 796939"/>
                <a:gd name="connsiteX7" fmla="*/ 306295 w 796940"/>
                <a:gd name="connsiteY7" fmla="*/ 758759 h 796939"/>
                <a:gd name="connsiteX8" fmla="*/ 38181 w 796940"/>
                <a:gd name="connsiteY8" fmla="*/ 490645 h 796939"/>
                <a:gd name="connsiteX9" fmla="*/ 38181 w 796940"/>
                <a:gd name="connsiteY9" fmla="*/ 306292 h 796939"/>
                <a:gd name="connsiteX10" fmla="*/ 306293 w 796940"/>
                <a:gd name="connsiteY10" fmla="*/ 38180 h 796939"/>
                <a:gd name="connsiteX11" fmla="*/ 398470 w 796940"/>
                <a:gd name="connsiteY11" fmla="*/ 0 h 79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6940" h="796939">
                  <a:moveTo>
                    <a:pt x="398470" y="0"/>
                  </a:moveTo>
                  <a:cubicBezTo>
                    <a:pt x="431831" y="0"/>
                    <a:pt x="465192" y="12726"/>
                    <a:pt x="490646" y="38180"/>
                  </a:cubicBezTo>
                  <a:lnTo>
                    <a:pt x="758760" y="306294"/>
                  </a:lnTo>
                  <a:cubicBezTo>
                    <a:pt x="796940" y="344474"/>
                    <a:pt x="806485" y="400447"/>
                    <a:pt x="787395" y="447523"/>
                  </a:cubicBezTo>
                  <a:lnTo>
                    <a:pt x="758761" y="490644"/>
                  </a:lnTo>
                  <a:lnTo>
                    <a:pt x="490643" y="758761"/>
                  </a:lnTo>
                  <a:lnTo>
                    <a:pt x="447524" y="787394"/>
                  </a:lnTo>
                  <a:cubicBezTo>
                    <a:pt x="400448" y="806484"/>
                    <a:pt x="344475" y="796939"/>
                    <a:pt x="306295" y="758759"/>
                  </a:cubicBezTo>
                  <a:lnTo>
                    <a:pt x="38181" y="490645"/>
                  </a:lnTo>
                  <a:cubicBezTo>
                    <a:pt x="-12726" y="439737"/>
                    <a:pt x="-12726" y="357200"/>
                    <a:pt x="38181" y="306292"/>
                  </a:cubicBezTo>
                  <a:lnTo>
                    <a:pt x="306293" y="38180"/>
                  </a:lnTo>
                  <a:cubicBezTo>
                    <a:pt x="331747" y="12726"/>
                    <a:pt x="365108" y="0"/>
                    <a:pt x="398470" y="0"/>
                  </a:cubicBezTo>
                  <a:close/>
                </a:path>
              </a:pathLst>
            </a:custGeom>
            <a:solidFill>
              <a:srgbClr val="D7301F">
                <a:alpha val="94902"/>
              </a:srgbClr>
            </a:solidFill>
            <a:ln w="28575">
              <a:solidFill>
                <a:srgbClr val="B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rtlCol="0" anchor="ctr">
              <a:noAutofit/>
            </a:bodyPr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EA872DA-A403-4487-B66C-D9784F9FF808}"/>
                </a:ext>
              </a:extLst>
            </p:cNvPr>
            <p:cNvGrpSpPr/>
            <p:nvPr/>
          </p:nvGrpSpPr>
          <p:grpSpPr>
            <a:xfrm>
              <a:off x="3855286" y="1561920"/>
              <a:ext cx="2128108" cy="1556453"/>
              <a:chOff x="7431114" y="3322415"/>
              <a:chExt cx="3244781" cy="2373164"/>
            </a:xfrm>
          </p:grpSpPr>
          <p:sp>
            <p:nvSpPr>
              <p:cNvPr id="15" name="State Drift">
                <a:extLst>
                  <a:ext uri="{FF2B5EF4-FFF2-40B4-BE49-F238E27FC236}">
                    <a16:creationId xmlns:a16="http://schemas.microsoft.com/office/drawing/2014/main" id="{40E71E19-7824-4440-8B4C-F76628AFB020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16200000" flipH="1">
                <a:off x="8667262" y="4623014"/>
                <a:ext cx="727095" cy="726882"/>
              </a:xfrm>
              <a:prstGeom prst="ellipse">
                <a:avLst/>
              </a:prstGeom>
              <a:solidFill>
                <a:srgbClr val="94D9FA"/>
              </a:solidFill>
              <a:ln w="38100" algn="ctr">
                <a:solidFill>
                  <a:srgbClr val="28ABCA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46" name="rounded triangle">
                <a:extLst>
                  <a:ext uri="{FF2B5EF4-FFF2-40B4-BE49-F238E27FC236}">
                    <a16:creationId xmlns:a16="http://schemas.microsoft.com/office/drawing/2014/main" id="{CAA0794B-CBC5-4A50-9444-9A82DA772567}"/>
                  </a:ext>
                </a:extLst>
              </p:cNvPr>
              <p:cNvSpPr/>
              <p:nvPr/>
            </p:nvSpPr>
            <p:spPr>
              <a:xfrm flipH="1" flipV="1">
                <a:off x="7791423" y="3322415"/>
                <a:ext cx="823184" cy="749031"/>
              </a:xfrm>
              <a:custGeom>
                <a:avLst/>
                <a:gdLst>
                  <a:gd name="connsiteX0" fmla="*/ 3187448 w 6376063"/>
                  <a:gd name="connsiteY0" fmla="*/ 0 h 5801697"/>
                  <a:gd name="connsiteX1" fmla="*/ 2378058 w 6376063"/>
                  <a:gd name="connsiteY1" fmla="*/ 369907 h 5801697"/>
                  <a:gd name="connsiteX2" fmla="*/ 2304880 w 6376063"/>
                  <a:gd name="connsiteY2" fmla="*/ 465367 h 5801697"/>
                  <a:gd name="connsiteX3" fmla="*/ 2281974 w 6376063"/>
                  <a:gd name="connsiteY3" fmla="*/ 504859 h 5801697"/>
                  <a:gd name="connsiteX4" fmla="*/ 2245788 w 6376063"/>
                  <a:gd name="connsiteY4" fmla="*/ 571527 h 5801697"/>
                  <a:gd name="connsiteX5" fmla="*/ 2243306 w 6376063"/>
                  <a:gd name="connsiteY5" fmla="*/ 571527 h 5801697"/>
                  <a:gd name="connsiteX6" fmla="*/ 146609 w 6376063"/>
                  <a:gd name="connsiteY6" fmla="*/ 4186515 h 5801697"/>
                  <a:gd name="connsiteX7" fmla="*/ 148350 w 6376063"/>
                  <a:gd name="connsiteY7" fmla="*/ 4189530 h 5801697"/>
                  <a:gd name="connsiteX8" fmla="*/ 129193 w 6376063"/>
                  <a:gd name="connsiteY8" fmla="*/ 4221063 h 5801697"/>
                  <a:gd name="connsiteX9" fmla="*/ 1 w 6376063"/>
                  <a:gd name="connsiteY9" fmla="*/ 4731285 h 5801697"/>
                  <a:gd name="connsiteX10" fmla="*/ 960969 w 6376063"/>
                  <a:gd name="connsiteY10" fmla="*/ 5796172 h 5801697"/>
                  <a:gd name="connsiteX11" fmla="*/ 1070393 w 6376063"/>
                  <a:gd name="connsiteY11" fmla="*/ 5801697 h 5801697"/>
                  <a:gd name="connsiteX12" fmla="*/ 1070433 w 6376063"/>
                  <a:gd name="connsiteY12" fmla="*/ 5801697 h 5801697"/>
                  <a:gd name="connsiteX13" fmla="*/ 1078889 w 6376063"/>
                  <a:gd name="connsiteY13" fmla="*/ 5801270 h 5801697"/>
                  <a:gd name="connsiteX14" fmla="*/ 1079135 w 6376063"/>
                  <a:gd name="connsiteY14" fmla="*/ 5801697 h 5801697"/>
                  <a:gd name="connsiteX15" fmla="*/ 5290111 w 6376063"/>
                  <a:gd name="connsiteY15" fmla="*/ 5801697 h 5801697"/>
                  <a:gd name="connsiteX16" fmla="*/ 5290551 w 6376063"/>
                  <a:gd name="connsiteY16" fmla="*/ 5800936 h 5801697"/>
                  <a:gd name="connsiteX17" fmla="*/ 5305631 w 6376063"/>
                  <a:gd name="connsiteY17" fmla="*/ 5801697 h 5801697"/>
                  <a:gd name="connsiteX18" fmla="*/ 5305671 w 6376063"/>
                  <a:gd name="connsiteY18" fmla="*/ 5801697 h 5801697"/>
                  <a:gd name="connsiteX19" fmla="*/ 5415094 w 6376063"/>
                  <a:gd name="connsiteY19" fmla="*/ 5796172 h 5801697"/>
                  <a:gd name="connsiteX20" fmla="*/ 6376063 w 6376063"/>
                  <a:gd name="connsiteY20" fmla="*/ 4731285 h 5801697"/>
                  <a:gd name="connsiteX21" fmla="*/ 6246869 w 6376063"/>
                  <a:gd name="connsiteY21" fmla="*/ 4221062 h 5801697"/>
                  <a:gd name="connsiteX22" fmla="*/ 6224218 w 6376063"/>
                  <a:gd name="connsiteY22" fmla="*/ 4183776 h 5801697"/>
                  <a:gd name="connsiteX23" fmla="*/ 6225457 w 6376063"/>
                  <a:gd name="connsiteY23" fmla="*/ 4181630 h 5801697"/>
                  <a:gd name="connsiteX24" fmla="*/ 4131594 w 6376063"/>
                  <a:gd name="connsiteY24" fmla="*/ 571527 h 5801697"/>
                  <a:gd name="connsiteX25" fmla="*/ 4129108 w 6376063"/>
                  <a:gd name="connsiteY25" fmla="*/ 571527 h 5801697"/>
                  <a:gd name="connsiteX26" fmla="*/ 4092857 w 6376063"/>
                  <a:gd name="connsiteY26" fmla="*/ 504739 h 5801697"/>
                  <a:gd name="connsiteX27" fmla="*/ 4070035 w 6376063"/>
                  <a:gd name="connsiteY27" fmla="*/ 465392 h 5801697"/>
                  <a:gd name="connsiteX28" fmla="*/ 3996838 w 6376063"/>
                  <a:gd name="connsiteY28" fmla="*/ 369907 h 5801697"/>
                  <a:gd name="connsiteX29" fmla="*/ 3187448 w 6376063"/>
                  <a:gd name="connsiteY29" fmla="*/ 0 h 5801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376063" h="5801697">
                    <a:moveTo>
                      <a:pt x="3187448" y="0"/>
                    </a:moveTo>
                    <a:cubicBezTo>
                      <a:pt x="2864151" y="0"/>
                      <a:pt x="2574328" y="143327"/>
                      <a:pt x="2378058" y="369907"/>
                    </a:cubicBezTo>
                    <a:lnTo>
                      <a:pt x="2304880" y="465367"/>
                    </a:lnTo>
                    <a:lnTo>
                      <a:pt x="2281974" y="504859"/>
                    </a:lnTo>
                    <a:lnTo>
                      <a:pt x="2245788" y="571527"/>
                    </a:lnTo>
                    <a:lnTo>
                      <a:pt x="2243306" y="571527"/>
                    </a:lnTo>
                    <a:lnTo>
                      <a:pt x="146609" y="4186515"/>
                    </a:lnTo>
                    <a:lnTo>
                      <a:pt x="148350" y="4189530"/>
                    </a:lnTo>
                    <a:lnTo>
                      <a:pt x="129193" y="4221063"/>
                    </a:lnTo>
                    <a:cubicBezTo>
                      <a:pt x="46801" y="4372733"/>
                      <a:pt x="0" y="4546544"/>
                      <a:pt x="1" y="4731285"/>
                    </a:cubicBezTo>
                    <a:cubicBezTo>
                      <a:pt x="0" y="5285509"/>
                      <a:pt x="421207" y="5741355"/>
                      <a:pt x="960969" y="5796172"/>
                    </a:cubicBezTo>
                    <a:lnTo>
                      <a:pt x="1070393" y="5801697"/>
                    </a:lnTo>
                    <a:lnTo>
                      <a:pt x="1070433" y="5801697"/>
                    </a:lnTo>
                    <a:lnTo>
                      <a:pt x="1078889" y="5801270"/>
                    </a:lnTo>
                    <a:lnTo>
                      <a:pt x="1079135" y="5801697"/>
                    </a:lnTo>
                    <a:lnTo>
                      <a:pt x="5290111" y="5801697"/>
                    </a:lnTo>
                    <a:lnTo>
                      <a:pt x="5290551" y="5800936"/>
                    </a:lnTo>
                    <a:lnTo>
                      <a:pt x="5305631" y="5801697"/>
                    </a:lnTo>
                    <a:lnTo>
                      <a:pt x="5305671" y="5801697"/>
                    </a:lnTo>
                    <a:lnTo>
                      <a:pt x="5415094" y="5796172"/>
                    </a:lnTo>
                    <a:cubicBezTo>
                      <a:pt x="5954856" y="5741357"/>
                      <a:pt x="6376063" y="5285510"/>
                      <a:pt x="6376063" y="4731285"/>
                    </a:cubicBezTo>
                    <a:cubicBezTo>
                      <a:pt x="6376063" y="4546543"/>
                      <a:pt x="6329262" y="4372732"/>
                      <a:pt x="6246869" y="4221062"/>
                    </a:cubicBezTo>
                    <a:lnTo>
                      <a:pt x="6224218" y="4183776"/>
                    </a:lnTo>
                    <a:lnTo>
                      <a:pt x="6225457" y="4181630"/>
                    </a:lnTo>
                    <a:lnTo>
                      <a:pt x="4131594" y="571527"/>
                    </a:lnTo>
                    <a:lnTo>
                      <a:pt x="4129108" y="571527"/>
                    </a:lnTo>
                    <a:lnTo>
                      <a:pt x="4092857" y="504739"/>
                    </a:lnTo>
                    <a:lnTo>
                      <a:pt x="4070035" y="465392"/>
                    </a:lnTo>
                    <a:lnTo>
                      <a:pt x="3996838" y="369907"/>
                    </a:lnTo>
                    <a:cubicBezTo>
                      <a:pt x="3800567" y="143327"/>
                      <a:pt x="3510746" y="0"/>
                      <a:pt x="3187448" y="0"/>
                    </a:cubicBezTo>
                    <a:close/>
                  </a:path>
                </a:pathLst>
              </a:custGeom>
              <a:solidFill>
                <a:srgbClr val="A735F5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 sz="24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93A0A0E-36C9-42E7-AD3F-ABFAE96B0C06}"/>
                  </a:ext>
                </a:extLst>
              </p:cNvPr>
              <p:cNvGrpSpPr/>
              <p:nvPr/>
            </p:nvGrpSpPr>
            <p:grpSpPr>
              <a:xfrm>
                <a:off x="8378236" y="4024764"/>
                <a:ext cx="461719" cy="655275"/>
                <a:chOff x="8076935" y="4477313"/>
                <a:chExt cx="461719" cy="655275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B083C235-D1B6-454B-86AE-95FE708CB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49538" y="4477313"/>
                  <a:ext cx="389116" cy="594109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4701BA7-9A95-48B3-BA5B-92267B58E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76935" y="4557577"/>
                  <a:ext cx="376608" cy="575011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298E5CA-806C-4A35-BAD8-44D07AB6FEFC}"/>
                  </a:ext>
                </a:extLst>
              </p:cNvPr>
              <p:cNvGrpSpPr/>
              <p:nvPr/>
            </p:nvGrpSpPr>
            <p:grpSpPr>
              <a:xfrm>
                <a:off x="7431114" y="3396429"/>
                <a:ext cx="2405198" cy="2299150"/>
                <a:chOff x="7129813" y="3848978"/>
                <a:chExt cx="2405198" cy="2299150"/>
              </a:xfrm>
            </p:grpSpPr>
            <p:sp>
              <p:nvSpPr>
                <p:cNvPr id="27" name="Arc 51">
                  <a:extLst>
                    <a:ext uri="{FF2B5EF4-FFF2-40B4-BE49-F238E27FC236}">
                      <a16:creationId xmlns:a16="http://schemas.microsoft.com/office/drawing/2014/main" id="{11A997D9-D38C-4B01-A7B0-A3796EA64444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8159664">
                  <a:off x="7129813" y="3848978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 dirty="0"/>
                </a:p>
              </p:txBody>
            </p:sp>
            <p:sp>
              <p:nvSpPr>
                <p:cNvPr id="28" name="Arc 50">
                  <a:extLst>
                    <a:ext uri="{FF2B5EF4-FFF2-40B4-BE49-F238E27FC236}">
                      <a16:creationId xmlns:a16="http://schemas.microsoft.com/office/drawing/2014/main" id="{662D56E8-F897-4AFA-A490-6D43D10E35CD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13500000" flipH="1" flipV="1">
                  <a:off x="8578528" y="5754311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 dirty="0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5BBD370B-0CA4-40AF-95B5-2B97391BE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76332" y="4128830"/>
                  <a:ext cx="671151" cy="0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D80B57B-461E-435D-995F-7716DBDD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9043399" y="4550918"/>
                  <a:ext cx="389116" cy="594109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5440CBE-CF24-499E-8169-FDC26C10444B}"/>
                  </a:ext>
                </a:extLst>
              </p:cNvPr>
              <p:cNvGrpSpPr/>
              <p:nvPr/>
            </p:nvGrpSpPr>
            <p:grpSpPr>
              <a:xfrm>
                <a:off x="8679019" y="3447229"/>
                <a:ext cx="1996876" cy="1070473"/>
                <a:chOff x="8377718" y="3899778"/>
                <a:chExt cx="1996876" cy="1070473"/>
              </a:xfrm>
            </p:grpSpPr>
            <p:sp>
              <p:nvSpPr>
                <p:cNvPr id="24" name="Arc 50">
                  <a:extLst>
                    <a:ext uri="{FF2B5EF4-FFF2-40B4-BE49-F238E27FC236}">
                      <a16:creationId xmlns:a16="http://schemas.microsoft.com/office/drawing/2014/main" id="{43D03339-DB25-4F25-AC9E-7685B90B3F14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19267848">
                  <a:off x="9980836" y="3899778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/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CD854D6C-E017-4DE9-91DD-E33FD82DB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7718" y="4017052"/>
                  <a:ext cx="686072" cy="0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4B7F3EA3-5233-4AE1-A332-A6E6AD8E1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 flipH="1" flipV="1">
                  <a:off x="8975644" y="4494441"/>
                  <a:ext cx="376608" cy="575011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1E8C6F-E766-45C3-98CB-D1002FC1914C}"/>
              </a:ext>
            </a:extLst>
          </p:cNvPr>
          <p:cNvGrpSpPr/>
          <p:nvPr/>
        </p:nvGrpSpPr>
        <p:grpSpPr>
          <a:xfrm>
            <a:off x="7773513" y="1755516"/>
            <a:ext cx="1413402" cy="445979"/>
            <a:chOff x="3565053" y="1570106"/>
            <a:chExt cx="3332728" cy="105159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FEA74F3-0186-4A07-91D9-A8885E705CF1}"/>
                </a:ext>
              </a:extLst>
            </p:cNvPr>
            <p:cNvGrpSpPr/>
            <p:nvPr/>
          </p:nvGrpSpPr>
          <p:grpSpPr>
            <a:xfrm>
              <a:off x="3565053" y="1570106"/>
              <a:ext cx="3332728" cy="1051598"/>
              <a:chOff x="4567376" y="1695554"/>
              <a:chExt cx="3644839" cy="1150080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88BFD9-7480-4B32-AD57-54F2A63F9552}"/>
                  </a:ext>
                </a:extLst>
              </p:cNvPr>
              <p:cNvSpPr/>
              <p:nvPr/>
            </p:nvSpPr>
            <p:spPr>
              <a:xfrm>
                <a:off x="6809304" y="1809248"/>
                <a:ext cx="922697" cy="922694"/>
              </a:xfrm>
              <a:custGeom>
                <a:avLst/>
                <a:gdLst>
                  <a:gd name="connsiteX0" fmla="*/ 398470 w 796940"/>
                  <a:gd name="connsiteY0" fmla="*/ 0 h 796939"/>
                  <a:gd name="connsiteX1" fmla="*/ 490646 w 796940"/>
                  <a:gd name="connsiteY1" fmla="*/ 38180 h 796939"/>
                  <a:gd name="connsiteX2" fmla="*/ 758760 w 796940"/>
                  <a:gd name="connsiteY2" fmla="*/ 306294 h 796939"/>
                  <a:gd name="connsiteX3" fmla="*/ 787395 w 796940"/>
                  <a:gd name="connsiteY3" fmla="*/ 447523 h 796939"/>
                  <a:gd name="connsiteX4" fmla="*/ 758761 w 796940"/>
                  <a:gd name="connsiteY4" fmla="*/ 490644 h 796939"/>
                  <a:gd name="connsiteX5" fmla="*/ 490643 w 796940"/>
                  <a:gd name="connsiteY5" fmla="*/ 758761 h 796939"/>
                  <a:gd name="connsiteX6" fmla="*/ 447524 w 796940"/>
                  <a:gd name="connsiteY6" fmla="*/ 787394 h 796939"/>
                  <a:gd name="connsiteX7" fmla="*/ 306295 w 796940"/>
                  <a:gd name="connsiteY7" fmla="*/ 758759 h 796939"/>
                  <a:gd name="connsiteX8" fmla="*/ 38181 w 796940"/>
                  <a:gd name="connsiteY8" fmla="*/ 490645 h 796939"/>
                  <a:gd name="connsiteX9" fmla="*/ 38181 w 796940"/>
                  <a:gd name="connsiteY9" fmla="*/ 306292 h 796939"/>
                  <a:gd name="connsiteX10" fmla="*/ 306293 w 796940"/>
                  <a:gd name="connsiteY10" fmla="*/ 38180 h 796939"/>
                  <a:gd name="connsiteX11" fmla="*/ 398470 w 796940"/>
                  <a:gd name="connsiteY11" fmla="*/ 0 h 796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6940" h="796939">
                    <a:moveTo>
                      <a:pt x="398470" y="0"/>
                    </a:moveTo>
                    <a:cubicBezTo>
                      <a:pt x="431831" y="0"/>
                      <a:pt x="465192" y="12726"/>
                      <a:pt x="490646" y="38180"/>
                    </a:cubicBezTo>
                    <a:lnTo>
                      <a:pt x="758760" y="306294"/>
                    </a:lnTo>
                    <a:cubicBezTo>
                      <a:pt x="796940" y="344474"/>
                      <a:pt x="806485" y="400447"/>
                      <a:pt x="787395" y="447523"/>
                    </a:cubicBezTo>
                    <a:lnTo>
                      <a:pt x="758761" y="490644"/>
                    </a:lnTo>
                    <a:lnTo>
                      <a:pt x="490643" y="758761"/>
                    </a:lnTo>
                    <a:lnTo>
                      <a:pt x="447524" y="787394"/>
                    </a:lnTo>
                    <a:cubicBezTo>
                      <a:pt x="400448" y="806484"/>
                      <a:pt x="344475" y="796939"/>
                      <a:pt x="306295" y="758759"/>
                    </a:cubicBezTo>
                    <a:lnTo>
                      <a:pt x="38181" y="490645"/>
                    </a:lnTo>
                    <a:cubicBezTo>
                      <a:pt x="-12726" y="439737"/>
                      <a:pt x="-12726" y="357200"/>
                      <a:pt x="38181" y="306292"/>
                    </a:cubicBezTo>
                    <a:lnTo>
                      <a:pt x="306293" y="38180"/>
                    </a:lnTo>
                    <a:cubicBezTo>
                      <a:pt x="331747" y="12726"/>
                      <a:pt x="365108" y="0"/>
                      <a:pt x="398470" y="0"/>
                    </a:cubicBezTo>
                    <a:close/>
                  </a:path>
                </a:pathLst>
              </a:custGeom>
              <a:solidFill>
                <a:srgbClr val="D7301F">
                  <a:alpha val="94902"/>
                </a:srgbClr>
              </a:solidFill>
              <a:ln w="28575">
                <a:solidFill>
                  <a:srgbClr val="7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 sz="2800" dirty="0"/>
              </a:p>
            </p:txBody>
          </p:sp>
          <p:sp>
            <p:nvSpPr>
              <p:cNvPr id="52" name="Arc 50">
                <a:extLst>
                  <a:ext uri="{FF2B5EF4-FFF2-40B4-BE49-F238E27FC236}">
                    <a16:creationId xmlns:a16="http://schemas.microsoft.com/office/drawing/2014/main" id="{46F89840-9200-46A6-8FF6-8C979E112C26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8113418">
                <a:off x="4567376" y="2022337"/>
                <a:ext cx="520548" cy="520698"/>
              </a:xfrm>
              <a:custGeom>
                <a:avLst/>
                <a:gdLst>
                  <a:gd name="T0" fmla="*/ 222250 w 444500"/>
                  <a:gd name="T1" fmla="*/ 0 h 444500"/>
                  <a:gd name="T2" fmla="*/ 444500 w 444500"/>
                  <a:gd name="T3" fmla="*/ 222250 h 444500"/>
                  <a:gd name="T4" fmla="*/ 222250 w 444500"/>
                  <a:gd name="T5" fmla="*/ 444500 h 444500"/>
                  <a:gd name="T6" fmla="*/ 0 w 444500"/>
                  <a:gd name="T7" fmla="*/ 222250 h 444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4500" h="444500" stroke="0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lnTo>
                      <a:pt x="222250" y="222250"/>
                    </a:lnTo>
                    <a:lnTo>
                      <a:pt x="222250" y="0"/>
                    </a:lnTo>
                    <a:close/>
                  </a:path>
                  <a:path w="444500" h="444500" fill="none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7A36AD"/>
                </a:solidFill>
                <a:prstDash val="solid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i="1" dirty="0"/>
              </a:p>
            </p:txBody>
          </p:sp>
          <p:sp>
            <p:nvSpPr>
              <p:cNvPr id="53" name="Arc 50">
                <a:extLst>
                  <a:ext uri="{FF2B5EF4-FFF2-40B4-BE49-F238E27FC236}">
                    <a16:creationId xmlns:a16="http://schemas.microsoft.com/office/drawing/2014/main" id="{49198C5F-2C46-4C2A-B21B-A00D7354A86A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8113418" flipH="1" flipV="1">
                <a:off x="7691667" y="2003891"/>
                <a:ext cx="520548" cy="520698"/>
              </a:xfrm>
              <a:custGeom>
                <a:avLst/>
                <a:gdLst>
                  <a:gd name="T0" fmla="*/ 222250 w 444500"/>
                  <a:gd name="T1" fmla="*/ 0 h 444500"/>
                  <a:gd name="T2" fmla="*/ 444500 w 444500"/>
                  <a:gd name="T3" fmla="*/ 222250 h 444500"/>
                  <a:gd name="T4" fmla="*/ 222250 w 444500"/>
                  <a:gd name="T5" fmla="*/ 444500 h 444500"/>
                  <a:gd name="T6" fmla="*/ 0 w 444500"/>
                  <a:gd name="T7" fmla="*/ 222250 h 444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4500" h="444500" stroke="0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lnTo>
                      <a:pt x="222250" y="222250"/>
                    </a:lnTo>
                    <a:lnTo>
                      <a:pt x="222250" y="0"/>
                    </a:lnTo>
                    <a:close/>
                  </a:path>
                  <a:path w="444500" h="444500" fill="none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D7301F"/>
                </a:solidFill>
                <a:prstDash val="solid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i="1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E00F1BD2-DD21-4E18-812C-E18687F44BBD}"/>
                  </a:ext>
                </a:extLst>
              </p:cNvPr>
              <p:cNvSpPr/>
              <p:nvPr/>
            </p:nvSpPr>
            <p:spPr>
              <a:xfrm>
                <a:off x="5659721" y="1695554"/>
                <a:ext cx="1460149" cy="1150080"/>
              </a:xfrm>
              <a:prstGeom prst="arc">
                <a:avLst>
                  <a:gd name="adj1" fmla="val 12568956"/>
                  <a:gd name="adj2" fmla="val 19702535"/>
                </a:avLst>
              </a:prstGeom>
              <a:ln w="38100">
                <a:solidFill>
                  <a:srgbClr val="7A36AD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7349EE49-5A63-4956-9E07-AC70DBEF15CE}"/>
                  </a:ext>
                </a:extLst>
              </p:cNvPr>
              <p:cNvSpPr/>
              <p:nvPr/>
            </p:nvSpPr>
            <p:spPr>
              <a:xfrm rot="10800000">
                <a:off x="5659721" y="1695554"/>
                <a:ext cx="1460149" cy="1150080"/>
              </a:xfrm>
              <a:prstGeom prst="arc">
                <a:avLst>
                  <a:gd name="adj1" fmla="val 12671126"/>
                  <a:gd name="adj2" fmla="val 19885843"/>
                </a:avLst>
              </a:prstGeom>
              <a:ln w="38100">
                <a:solidFill>
                  <a:srgbClr val="D7301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rounded triangle">
              <a:extLst>
                <a:ext uri="{FF2B5EF4-FFF2-40B4-BE49-F238E27FC236}">
                  <a16:creationId xmlns:a16="http://schemas.microsoft.com/office/drawing/2014/main" id="{61D899B3-5C09-4B9D-A046-DF74EE1275CF}"/>
                </a:ext>
              </a:extLst>
            </p:cNvPr>
            <p:cNvSpPr/>
            <p:nvPr/>
          </p:nvSpPr>
          <p:spPr>
            <a:xfrm flipH="1" flipV="1">
              <a:off x="3991528" y="1821774"/>
              <a:ext cx="751433" cy="683743"/>
            </a:xfrm>
            <a:custGeom>
              <a:avLst/>
              <a:gdLst>
                <a:gd name="connsiteX0" fmla="*/ 3187448 w 6376063"/>
                <a:gd name="connsiteY0" fmla="*/ 0 h 5801697"/>
                <a:gd name="connsiteX1" fmla="*/ 2378058 w 6376063"/>
                <a:gd name="connsiteY1" fmla="*/ 369907 h 5801697"/>
                <a:gd name="connsiteX2" fmla="*/ 2304880 w 6376063"/>
                <a:gd name="connsiteY2" fmla="*/ 465367 h 5801697"/>
                <a:gd name="connsiteX3" fmla="*/ 2281974 w 6376063"/>
                <a:gd name="connsiteY3" fmla="*/ 504859 h 5801697"/>
                <a:gd name="connsiteX4" fmla="*/ 2245788 w 6376063"/>
                <a:gd name="connsiteY4" fmla="*/ 571527 h 5801697"/>
                <a:gd name="connsiteX5" fmla="*/ 2243306 w 6376063"/>
                <a:gd name="connsiteY5" fmla="*/ 571527 h 5801697"/>
                <a:gd name="connsiteX6" fmla="*/ 146609 w 6376063"/>
                <a:gd name="connsiteY6" fmla="*/ 4186515 h 5801697"/>
                <a:gd name="connsiteX7" fmla="*/ 148350 w 6376063"/>
                <a:gd name="connsiteY7" fmla="*/ 4189530 h 5801697"/>
                <a:gd name="connsiteX8" fmla="*/ 129193 w 6376063"/>
                <a:gd name="connsiteY8" fmla="*/ 4221063 h 5801697"/>
                <a:gd name="connsiteX9" fmla="*/ 1 w 6376063"/>
                <a:gd name="connsiteY9" fmla="*/ 4731285 h 5801697"/>
                <a:gd name="connsiteX10" fmla="*/ 960969 w 6376063"/>
                <a:gd name="connsiteY10" fmla="*/ 5796172 h 5801697"/>
                <a:gd name="connsiteX11" fmla="*/ 1070393 w 6376063"/>
                <a:gd name="connsiteY11" fmla="*/ 5801697 h 5801697"/>
                <a:gd name="connsiteX12" fmla="*/ 1070433 w 6376063"/>
                <a:gd name="connsiteY12" fmla="*/ 5801697 h 5801697"/>
                <a:gd name="connsiteX13" fmla="*/ 1078889 w 6376063"/>
                <a:gd name="connsiteY13" fmla="*/ 5801270 h 5801697"/>
                <a:gd name="connsiteX14" fmla="*/ 1079135 w 6376063"/>
                <a:gd name="connsiteY14" fmla="*/ 5801697 h 5801697"/>
                <a:gd name="connsiteX15" fmla="*/ 5290111 w 6376063"/>
                <a:gd name="connsiteY15" fmla="*/ 5801697 h 5801697"/>
                <a:gd name="connsiteX16" fmla="*/ 5290551 w 6376063"/>
                <a:gd name="connsiteY16" fmla="*/ 5800936 h 5801697"/>
                <a:gd name="connsiteX17" fmla="*/ 5305631 w 6376063"/>
                <a:gd name="connsiteY17" fmla="*/ 5801697 h 5801697"/>
                <a:gd name="connsiteX18" fmla="*/ 5305671 w 6376063"/>
                <a:gd name="connsiteY18" fmla="*/ 5801697 h 5801697"/>
                <a:gd name="connsiteX19" fmla="*/ 5415094 w 6376063"/>
                <a:gd name="connsiteY19" fmla="*/ 5796172 h 5801697"/>
                <a:gd name="connsiteX20" fmla="*/ 6376063 w 6376063"/>
                <a:gd name="connsiteY20" fmla="*/ 4731285 h 5801697"/>
                <a:gd name="connsiteX21" fmla="*/ 6246869 w 6376063"/>
                <a:gd name="connsiteY21" fmla="*/ 4221062 h 5801697"/>
                <a:gd name="connsiteX22" fmla="*/ 6224218 w 6376063"/>
                <a:gd name="connsiteY22" fmla="*/ 4183776 h 5801697"/>
                <a:gd name="connsiteX23" fmla="*/ 6225457 w 6376063"/>
                <a:gd name="connsiteY23" fmla="*/ 4181630 h 5801697"/>
                <a:gd name="connsiteX24" fmla="*/ 4131594 w 6376063"/>
                <a:gd name="connsiteY24" fmla="*/ 571527 h 5801697"/>
                <a:gd name="connsiteX25" fmla="*/ 4129108 w 6376063"/>
                <a:gd name="connsiteY25" fmla="*/ 571527 h 5801697"/>
                <a:gd name="connsiteX26" fmla="*/ 4092857 w 6376063"/>
                <a:gd name="connsiteY26" fmla="*/ 504739 h 5801697"/>
                <a:gd name="connsiteX27" fmla="*/ 4070035 w 6376063"/>
                <a:gd name="connsiteY27" fmla="*/ 465392 h 5801697"/>
                <a:gd name="connsiteX28" fmla="*/ 3996838 w 6376063"/>
                <a:gd name="connsiteY28" fmla="*/ 369907 h 5801697"/>
                <a:gd name="connsiteX29" fmla="*/ 3187448 w 6376063"/>
                <a:gd name="connsiteY29" fmla="*/ 0 h 580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76063" h="5801697">
                  <a:moveTo>
                    <a:pt x="3187448" y="0"/>
                  </a:moveTo>
                  <a:cubicBezTo>
                    <a:pt x="2864151" y="0"/>
                    <a:pt x="2574328" y="143327"/>
                    <a:pt x="2378058" y="369907"/>
                  </a:cubicBezTo>
                  <a:lnTo>
                    <a:pt x="2304880" y="465367"/>
                  </a:lnTo>
                  <a:lnTo>
                    <a:pt x="2281974" y="504859"/>
                  </a:lnTo>
                  <a:lnTo>
                    <a:pt x="2245788" y="571527"/>
                  </a:lnTo>
                  <a:lnTo>
                    <a:pt x="2243306" y="571527"/>
                  </a:lnTo>
                  <a:lnTo>
                    <a:pt x="146609" y="4186515"/>
                  </a:lnTo>
                  <a:lnTo>
                    <a:pt x="148350" y="4189530"/>
                  </a:lnTo>
                  <a:lnTo>
                    <a:pt x="129193" y="4221063"/>
                  </a:lnTo>
                  <a:cubicBezTo>
                    <a:pt x="46801" y="4372733"/>
                    <a:pt x="0" y="4546544"/>
                    <a:pt x="1" y="4731285"/>
                  </a:cubicBezTo>
                  <a:cubicBezTo>
                    <a:pt x="0" y="5285509"/>
                    <a:pt x="421207" y="5741355"/>
                    <a:pt x="960969" y="5796172"/>
                  </a:cubicBezTo>
                  <a:lnTo>
                    <a:pt x="1070393" y="5801697"/>
                  </a:lnTo>
                  <a:lnTo>
                    <a:pt x="1070433" y="5801697"/>
                  </a:lnTo>
                  <a:lnTo>
                    <a:pt x="1078889" y="5801270"/>
                  </a:lnTo>
                  <a:lnTo>
                    <a:pt x="1079135" y="5801697"/>
                  </a:lnTo>
                  <a:lnTo>
                    <a:pt x="5290111" y="5801697"/>
                  </a:lnTo>
                  <a:lnTo>
                    <a:pt x="5290551" y="5800936"/>
                  </a:lnTo>
                  <a:lnTo>
                    <a:pt x="5305631" y="5801697"/>
                  </a:lnTo>
                  <a:lnTo>
                    <a:pt x="5305671" y="5801697"/>
                  </a:lnTo>
                  <a:lnTo>
                    <a:pt x="5415094" y="5796172"/>
                  </a:lnTo>
                  <a:cubicBezTo>
                    <a:pt x="5954856" y="5741357"/>
                    <a:pt x="6376063" y="5285510"/>
                    <a:pt x="6376063" y="4731285"/>
                  </a:cubicBezTo>
                  <a:cubicBezTo>
                    <a:pt x="6376063" y="4546543"/>
                    <a:pt x="6329262" y="4372732"/>
                    <a:pt x="6246869" y="4221062"/>
                  </a:cubicBezTo>
                  <a:lnTo>
                    <a:pt x="6224218" y="4183776"/>
                  </a:lnTo>
                  <a:lnTo>
                    <a:pt x="6225457" y="4181630"/>
                  </a:lnTo>
                  <a:lnTo>
                    <a:pt x="4131594" y="571527"/>
                  </a:lnTo>
                  <a:lnTo>
                    <a:pt x="4129108" y="571527"/>
                  </a:lnTo>
                  <a:lnTo>
                    <a:pt x="4092857" y="504739"/>
                  </a:lnTo>
                  <a:lnTo>
                    <a:pt x="4070035" y="465392"/>
                  </a:lnTo>
                  <a:lnTo>
                    <a:pt x="3996838" y="369907"/>
                  </a:lnTo>
                  <a:cubicBezTo>
                    <a:pt x="3800567" y="143327"/>
                    <a:pt x="3510746" y="0"/>
                    <a:pt x="3187448" y="0"/>
                  </a:cubicBezTo>
                  <a:close/>
                </a:path>
              </a:pathLst>
            </a:custGeom>
            <a:solidFill>
              <a:srgbClr val="A735F5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sz="24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7560B76-2069-47EC-ADE4-49002D74E0DA}"/>
              </a:ext>
            </a:extLst>
          </p:cNvPr>
          <p:cNvGrpSpPr/>
          <p:nvPr/>
        </p:nvGrpSpPr>
        <p:grpSpPr>
          <a:xfrm>
            <a:off x="6500543" y="2990120"/>
            <a:ext cx="5330388" cy="1575932"/>
            <a:chOff x="6500543" y="2990120"/>
            <a:chExt cx="5330388" cy="157593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1A9D85B-3E09-48E0-BD54-13772E9A2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6500543" y="3003799"/>
              <a:ext cx="2693709" cy="156225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A4725F3-5AF4-4535-A207-6B14150B4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40"/>
            <a:stretch/>
          </p:blipFill>
          <p:spPr>
            <a:xfrm>
              <a:off x="9137222" y="2990120"/>
              <a:ext cx="2693709" cy="1548500"/>
            </a:xfrm>
            <a:prstGeom prst="rect">
              <a:avLst/>
            </a:prstGeom>
          </p:spPr>
        </p:pic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6E3A0E8-70E4-4E65-B895-305FD2CFD218}"/>
              </a:ext>
            </a:extLst>
          </p:cNvPr>
          <p:cNvCxnSpPr>
            <a:cxnSpLocks/>
          </p:cNvCxnSpPr>
          <p:nvPr/>
        </p:nvCxnSpPr>
        <p:spPr>
          <a:xfrm>
            <a:off x="9123474" y="3133832"/>
            <a:ext cx="1297692" cy="0"/>
          </a:xfrm>
          <a:prstGeom prst="straightConnector1">
            <a:avLst/>
          </a:prstGeom>
          <a:ln w="15875">
            <a:solidFill>
              <a:srgbClr val="084081">
                <a:alpha val="74000"/>
              </a:srgbClr>
            </a:solidFill>
            <a:prstDash val="dash"/>
            <a:headEnd type="none" w="lg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41965AB-00DB-403C-B3F2-BB4B392FA784}"/>
              </a:ext>
            </a:extLst>
          </p:cNvPr>
          <p:cNvCxnSpPr>
            <a:cxnSpLocks/>
          </p:cNvCxnSpPr>
          <p:nvPr/>
        </p:nvCxnSpPr>
        <p:spPr>
          <a:xfrm>
            <a:off x="9124200" y="3140046"/>
            <a:ext cx="1045262" cy="710657"/>
          </a:xfrm>
          <a:prstGeom prst="straightConnector1">
            <a:avLst/>
          </a:prstGeom>
          <a:ln w="28575">
            <a:solidFill>
              <a:srgbClr val="084081"/>
            </a:solidFill>
            <a:headEnd type="oval" w="lg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55B9F2-2D61-4E4D-A34C-9FA69652923A}"/>
              </a:ext>
            </a:extLst>
          </p:cNvPr>
          <p:cNvCxnSpPr>
            <a:cxnSpLocks/>
          </p:cNvCxnSpPr>
          <p:nvPr/>
        </p:nvCxnSpPr>
        <p:spPr>
          <a:xfrm>
            <a:off x="8017199" y="3132293"/>
            <a:ext cx="1102637" cy="0"/>
          </a:xfrm>
          <a:prstGeom prst="straightConnector1">
            <a:avLst/>
          </a:prstGeom>
          <a:ln w="28575">
            <a:solidFill>
              <a:srgbClr val="08408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D3CB647-6773-49CD-8C16-3C3B529B0217}"/>
              </a:ext>
            </a:extLst>
          </p:cNvPr>
          <p:cNvGrpSpPr/>
          <p:nvPr/>
        </p:nvGrpSpPr>
        <p:grpSpPr>
          <a:xfrm>
            <a:off x="8017198" y="3254752"/>
            <a:ext cx="1102635" cy="640826"/>
            <a:chOff x="2815745" y="4436822"/>
            <a:chExt cx="1102635" cy="64082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BA03149E-5703-4C8B-B0FA-9C8060940E92}"/>
                </a:ext>
              </a:extLst>
            </p:cNvPr>
            <p:cNvSpPr/>
            <p:nvPr/>
          </p:nvSpPr>
          <p:spPr>
            <a:xfrm rot="5400000">
              <a:off x="3253251" y="3999316"/>
              <a:ext cx="227623" cy="1102635"/>
            </a:xfrm>
            <a:prstGeom prst="rightBrace">
              <a:avLst>
                <a:gd name="adj1" fmla="val 204933"/>
                <a:gd name="adj2" fmla="val 50000"/>
              </a:avLst>
            </a:prstGeom>
            <a:ln w="12700">
              <a:solidFill>
                <a:srgbClr val="08408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Content Placeholder 2">
              <a:extLst>
                <a:ext uri="{FF2B5EF4-FFF2-40B4-BE49-F238E27FC236}">
                  <a16:creationId xmlns:a16="http://schemas.microsoft.com/office/drawing/2014/main" id="{637EABB5-4E89-4996-974D-80C75A0E3F03}"/>
                </a:ext>
              </a:extLst>
            </p:cNvPr>
            <p:cNvSpPr txBox="1">
              <a:spLocks/>
            </p:cNvSpPr>
            <p:nvPr/>
          </p:nvSpPr>
          <p:spPr>
            <a:xfrm>
              <a:off x="3053032" y="4681108"/>
              <a:ext cx="529204" cy="396540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>
              <a:lvl1pPr marL="612000" marR="0" indent="-403200" algn="l" defTabSz="914354" rtl="0" eaLnBrk="1" fontAlgn="auto" latinLnBrk="0" hangingPunct="1">
                <a:lnSpc>
                  <a:spcPct val="90000"/>
                </a:lnSpc>
                <a:spcBef>
                  <a:spcPts val="2000"/>
                </a:spcBef>
                <a:spcAft>
                  <a:spcPts val="0"/>
                </a:spcAft>
                <a:buClrTx/>
                <a:buSzPct val="75000"/>
                <a:buFont typeface="STSong" panose="02010600040101010101" pitchFamily="2" charset="-122"/>
                <a:buChar char="◦"/>
                <a:tabLst/>
                <a:defRPr sz="4000" kern="1200" spc="-133" baseline="0">
                  <a:solidFill>
                    <a:srgbClr val="005E98"/>
                  </a:solidFill>
                  <a:latin typeface="Quicksand" panose="020B0604020202020204" charset="0"/>
                  <a:ea typeface="+mn-ea"/>
                  <a:cs typeface="+mn-cs"/>
                </a:defRPr>
              </a:lvl1pPr>
              <a:lvl2pPr marL="997200" marR="0" indent="-360000" algn="l" defTabSz="914354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85000"/>
                <a:buFont typeface="Arial" panose="020B0604020202020204" pitchFamily="34" charset="0"/>
                <a:buChar char="•"/>
                <a:tabLst/>
                <a:defRPr sz="3000" kern="1200" spc="-107">
                  <a:solidFill>
                    <a:srgbClr val="0F77B1"/>
                  </a:solidFill>
                  <a:latin typeface="Quicksand" panose="020B0604020202020204" charset="0"/>
                  <a:ea typeface="+mn-ea"/>
                  <a:cs typeface="+mn-cs"/>
                </a:defRPr>
              </a:lvl2pPr>
              <a:lvl3pPr marL="1357200" marR="0" indent="-360000" algn="l" defTabSz="914354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85000"/>
                <a:buFont typeface="Arial" panose="020B0604020202020204" pitchFamily="34" charset="0"/>
                <a:buChar char="•"/>
                <a:tabLst/>
                <a:defRPr sz="2800" kern="1200" spc="-107">
                  <a:solidFill>
                    <a:srgbClr val="0F77B1"/>
                  </a:solidFill>
                  <a:latin typeface="Quicksand" panose="020B0604020202020204" charset="0"/>
                  <a:ea typeface="+mn-ea"/>
                  <a:cs typeface="+mn-cs"/>
                </a:defRPr>
              </a:lvl3pPr>
              <a:lvl4pPr marL="1717200" marR="0" indent="-360000" algn="l" defTabSz="914354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85000"/>
                <a:buFont typeface="Arial" panose="020B0604020202020204" pitchFamily="34" charset="0"/>
                <a:buChar char="•"/>
                <a:tabLst/>
                <a:defRPr sz="2800" kern="1200" spc="-107">
                  <a:solidFill>
                    <a:srgbClr val="0F77B1"/>
                  </a:solidFill>
                  <a:latin typeface="Quicksand" panose="020B0604020202020204" charset="0"/>
                  <a:ea typeface="+mn-ea"/>
                  <a:cs typeface="+mn-cs"/>
                </a:defRPr>
              </a:lvl4pPr>
              <a:lvl5pPr marL="2077200" marR="0" indent="-360000" algn="l" defTabSz="914354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85000"/>
                <a:buFont typeface="Arial" panose="020B0604020202020204" pitchFamily="34" charset="0"/>
                <a:buChar char="•"/>
                <a:tabLst/>
                <a:defRPr sz="2800" kern="1200" spc="-107" baseline="0">
                  <a:solidFill>
                    <a:srgbClr val="0F77B1"/>
                  </a:solidFill>
                  <a:latin typeface="Quicksand" panose="020B0604020202020204" charset="0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CA" sz="2400" i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l</a:t>
              </a:r>
            </a:p>
          </p:txBody>
        </p:sp>
      </p:grpSp>
      <p:sp>
        <p:nvSpPr>
          <p:cNvPr id="82" name="Arc 81">
            <a:extLst>
              <a:ext uri="{FF2B5EF4-FFF2-40B4-BE49-F238E27FC236}">
                <a16:creationId xmlns:a16="http://schemas.microsoft.com/office/drawing/2014/main" id="{5D9739C0-79F4-4AEF-AB89-E695418B39C4}"/>
              </a:ext>
            </a:extLst>
          </p:cNvPr>
          <p:cNvSpPr/>
          <p:nvPr/>
        </p:nvSpPr>
        <p:spPr>
          <a:xfrm rot="5400000">
            <a:off x="8391705" y="2379189"/>
            <a:ext cx="1481138" cy="1481138"/>
          </a:xfrm>
          <a:prstGeom prst="arc">
            <a:avLst>
              <a:gd name="adj1" fmla="val 16221635"/>
              <a:gd name="adj2" fmla="val 18254379"/>
            </a:avLst>
          </a:prstGeom>
          <a:ln w="12700">
            <a:solidFill>
              <a:srgbClr val="084081">
                <a:alpha val="74902"/>
              </a:srgb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9A1619B9-BF36-48F3-B2DA-700178482730}"/>
              </a:ext>
            </a:extLst>
          </p:cNvPr>
          <p:cNvSpPr txBox="1">
            <a:spLocks/>
          </p:cNvSpPr>
          <p:nvPr/>
        </p:nvSpPr>
        <p:spPr>
          <a:xfrm>
            <a:off x="9815363" y="3260144"/>
            <a:ext cx="529204" cy="3965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612000" marR="0" indent="-403200" algn="l" defTabSz="91435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75000"/>
              <a:buFont typeface="STSong" panose="02010600040101010101" pitchFamily="2" charset="-122"/>
              <a:buChar char="◦"/>
              <a:tabLst/>
              <a:defRPr sz="4000" kern="1200" spc="-133" baseline="0">
                <a:solidFill>
                  <a:srgbClr val="005E98"/>
                </a:solidFill>
                <a:latin typeface="Quicksand" panose="020B0604020202020204" charset="0"/>
                <a:ea typeface="+mn-ea"/>
                <a:cs typeface="+mn-cs"/>
              </a:defRPr>
            </a:lvl1pPr>
            <a:lvl2pPr marL="997200" marR="0" indent="-360000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3000" kern="1200" spc="-107">
                <a:solidFill>
                  <a:srgbClr val="0F77B1"/>
                </a:solidFill>
                <a:latin typeface="Quicksand" panose="020B0604020202020204" charset="0"/>
                <a:ea typeface="+mn-ea"/>
                <a:cs typeface="+mn-cs"/>
              </a:defRPr>
            </a:lvl2pPr>
            <a:lvl3pPr marL="1357200" marR="0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800" kern="1200" spc="-107">
                <a:solidFill>
                  <a:srgbClr val="0F77B1"/>
                </a:solidFill>
                <a:latin typeface="Quicksand" panose="020B0604020202020204" charset="0"/>
                <a:ea typeface="+mn-ea"/>
                <a:cs typeface="+mn-cs"/>
              </a:defRPr>
            </a:lvl3pPr>
            <a:lvl4pPr marL="1717200" marR="0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800" kern="1200" spc="-107">
                <a:solidFill>
                  <a:srgbClr val="0F77B1"/>
                </a:solidFill>
                <a:latin typeface="Quicksand" panose="020B0604020202020204" charset="0"/>
                <a:ea typeface="+mn-ea"/>
                <a:cs typeface="+mn-cs"/>
              </a:defRPr>
            </a:lvl4pPr>
            <a:lvl5pPr marL="2077200" marR="0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800" kern="1200" spc="-107" baseline="0">
                <a:solidFill>
                  <a:srgbClr val="0F77B1"/>
                </a:solidFill>
                <a:latin typeface="Quicksand" panose="020B0604020202020204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2400" i="1" dirty="0">
                <a:solidFill>
                  <a:schemeClr val="accent1">
                    <a:lumMod val="75000"/>
                  </a:schemeClr>
                </a:solidFill>
                <a:latin typeface="Latin Modern Math" panose="02000503000000000000" pitchFamily="2" charset="0"/>
                <a:ea typeface="Latin Modern Math" panose="02000503000000000000" pitchFamily="2" charset="0"/>
                <a:cs typeface="CMU Serif" panose="02000603000000000000" pitchFamily="2" charset="0"/>
              </a:rPr>
              <a:t>ϕ</a:t>
            </a:r>
            <a:endParaRPr lang="en-CA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90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decel="3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040000">
                                      <p:cBhvr>
                                        <p:cTn id="47" dur="1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9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7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2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58A7E8-673A-4442-950A-3B7B01FD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Optional arguments:</a:t>
            </a:r>
          </a:p>
          <a:p>
            <a:r>
              <a:rPr lang="en-CA" sz="2400" spc="-107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Formula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effects of covariates on transition probability</a:t>
            </a:r>
          </a:p>
          <a:p>
            <a:pPr lvl="1"/>
            <a:r>
              <a:rPr lang="en-CA" dirty="0">
                <a:solidFill>
                  <a:srgbClr val="75BFC6"/>
                </a:solidFill>
              </a:rPr>
              <a:t>E.g., 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formula= ~bathy</a:t>
            </a:r>
          </a:p>
          <a:p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estAngleMean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Whether to estimate mean turning angle (default=F)</a:t>
            </a:r>
          </a:p>
          <a:p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circularAngleMean</a:t>
            </a:r>
            <a:r>
              <a:rPr lang="en-CA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Whether to use a circular-circular distribution for turn angle (use if examining bias relative to multiple factors or if expect non-linear relationship; default = circular-linear)</a:t>
            </a:r>
          </a:p>
          <a:p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stateNames</a:t>
            </a:r>
            <a:r>
              <a:rPr lang="en-CA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names associated with each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behavioural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state</a:t>
            </a:r>
          </a:p>
          <a:p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retryFits</a:t>
            </a:r>
            <a:r>
              <a:rPr lang="en-CA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 number of times to attempt to fit the model </a:t>
            </a:r>
            <a:endParaRPr lang="en-CA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DM</a:t>
            </a:r>
            <a:r>
              <a:rPr lang="en-US" dirty="0"/>
              <a:t>,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workBounds</a:t>
            </a:r>
            <a:r>
              <a:rPr lang="en-US" dirty="0"/>
              <a:t>,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betaCons</a:t>
            </a:r>
            <a:r>
              <a:rPr lang="en-US" dirty="0"/>
              <a:t>,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fixPar</a:t>
            </a:r>
            <a:r>
              <a:rPr lang="en-US" dirty="0"/>
              <a:t>, …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58DD9-7462-4F66-B011-DAC7CF9A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B0DCA-D1B0-4D44-8C96-53954CF5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fitHMM</a:t>
            </a:r>
            <a:r>
              <a:rPr lang="en-US" dirty="0">
                <a:solidFill>
                  <a:srgbClr val="75BFC6"/>
                </a:solidFill>
                <a:latin typeface="Lucida Console" panose="020B0609040504020204" pitchFamily="49" charset="0"/>
              </a:rPr>
              <a:t>(data, …)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BC9ED0-0CBD-44A3-83B1-AE741B6459CC}"/>
              </a:ext>
            </a:extLst>
          </p:cNvPr>
          <p:cNvGrpSpPr/>
          <p:nvPr/>
        </p:nvGrpSpPr>
        <p:grpSpPr>
          <a:xfrm>
            <a:off x="10284605" y="1621159"/>
            <a:ext cx="1453526" cy="1085205"/>
            <a:chOff x="3855286" y="1529525"/>
            <a:chExt cx="2128108" cy="158884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43B16E-C760-4CE9-840D-41468F000BD6}"/>
                </a:ext>
              </a:extLst>
            </p:cNvPr>
            <p:cNvSpPr/>
            <p:nvPr/>
          </p:nvSpPr>
          <p:spPr>
            <a:xfrm>
              <a:off x="5188682" y="1529525"/>
              <a:ext cx="529055" cy="529055"/>
            </a:xfrm>
            <a:custGeom>
              <a:avLst/>
              <a:gdLst>
                <a:gd name="connsiteX0" fmla="*/ 398470 w 796940"/>
                <a:gd name="connsiteY0" fmla="*/ 0 h 796939"/>
                <a:gd name="connsiteX1" fmla="*/ 490646 w 796940"/>
                <a:gd name="connsiteY1" fmla="*/ 38180 h 796939"/>
                <a:gd name="connsiteX2" fmla="*/ 758760 w 796940"/>
                <a:gd name="connsiteY2" fmla="*/ 306294 h 796939"/>
                <a:gd name="connsiteX3" fmla="*/ 787395 w 796940"/>
                <a:gd name="connsiteY3" fmla="*/ 447523 h 796939"/>
                <a:gd name="connsiteX4" fmla="*/ 758761 w 796940"/>
                <a:gd name="connsiteY4" fmla="*/ 490644 h 796939"/>
                <a:gd name="connsiteX5" fmla="*/ 490643 w 796940"/>
                <a:gd name="connsiteY5" fmla="*/ 758761 h 796939"/>
                <a:gd name="connsiteX6" fmla="*/ 447524 w 796940"/>
                <a:gd name="connsiteY6" fmla="*/ 787394 h 796939"/>
                <a:gd name="connsiteX7" fmla="*/ 306295 w 796940"/>
                <a:gd name="connsiteY7" fmla="*/ 758759 h 796939"/>
                <a:gd name="connsiteX8" fmla="*/ 38181 w 796940"/>
                <a:gd name="connsiteY8" fmla="*/ 490645 h 796939"/>
                <a:gd name="connsiteX9" fmla="*/ 38181 w 796940"/>
                <a:gd name="connsiteY9" fmla="*/ 306292 h 796939"/>
                <a:gd name="connsiteX10" fmla="*/ 306293 w 796940"/>
                <a:gd name="connsiteY10" fmla="*/ 38180 h 796939"/>
                <a:gd name="connsiteX11" fmla="*/ 398470 w 796940"/>
                <a:gd name="connsiteY11" fmla="*/ 0 h 79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6940" h="796939">
                  <a:moveTo>
                    <a:pt x="398470" y="0"/>
                  </a:moveTo>
                  <a:cubicBezTo>
                    <a:pt x="431831" y="0"/>
                    <a:pt x="465192" y="12726"/>
                    <a:pt x="490646" y="38180"/>
                  </a:cubicBezTo>
                  <a:lnTo>
                    <a:pt x="758760" y="306294"/>
                  </a:lnTo>
                  <a:cubicBezTo>
                    <a:pt x="796940" y="344474"/>
                    <a:pt x="806485" y="400447"/>
                    <a:pt x="787395" y="447523"/>
                  </a:cubicBezTo>
                  <a:lnTo>
                    <a:pt x="758761" y="490644"/>
                  </a:lnTo>
                  <a:lnTo>
                    <a:pt x="490643" y="758761"/>
                  </a:lnTo>
                  <a:lnTo>
                    <a:pt x="447524" y="787394"/>
                  </a:lnTo>
                  <a:cubicBezTo>
                    <a:pt x="400448" y="806484"/>
                    <a:pt x="344475" y="796939"/>
                    <a:pt x="306295" y="758759"/>
                  </a:cubicBezTo>
                  <a:lnTo>
                    <a:pt x="38181" y="490645"/>
                  </a:lnTo>
                  <a:cubicBezTo>
                    <a:pt x="-12726" y="439737"/>
                    <a:pt x="-12726" y="357200"/>
                    <a:pt x="38181" y="306292"/>
                  </a:cubicBezTo>
                  <a:lnTo>
                    <a:pt x="306293" y="38180"/>
                  </a:lnTo>
                  <a:cubicBezTo>
                    <a:pt x="331747" y="12726"/>
                    <a:pt x="365108" y="0"/>
                    <a:pt x="398470" y="0"/>
                  </a:cubicBezTo>
                  <a:close/>
                </a:path>
              </a:pathLst>
            </a:custGeom>
            <a:solidFill>
              <a:srgbClr val="D7301F">
                <a:alpha val="94902"/>
              </a:srgbClr>
            </a:solidFill>
            <a:ln w="28575">
              <a:solidFill>
                <a:srgbClr val="B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rtlCol="0" anchor="ctr">
              <a:noAutofit/>
            </a:bodyPr>
            <a:lstStyle/>
            <a:p>
              <a:pPr algn="ctr"/>
              <a:endParaRPr lang="en-CA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FD42A9-83AB-4B19-BAF1-3D496E560878}"/>
                </a:ext>
              </a:extLst>
            </p:cNvPr>
            <p:cNvGrpSpPr/>
            <p:nvPr/>
          </p:nvGrpSpPr>
          <p:grpSpPr>
            <a:xfrm>
              <a:off x="3855286" y="1561920"/>
              <a:ext cx="2128108" cy="1556453"/>
              <a:chOff x="7431114" y="3322415"/>
              <a:chExt cx="3244781" cy="2373164"/>
            </a:xfrm>
          </p:grpSpPr>
          <p:sp>
            <p:nvSpPr>
              <p:cNvPr id="8" name="State Drift">
                <a:extLst>
                  <a:ext uri="{FF2B5EF4-FFF2-40B4-BE49-F238E27FC236}">
                    <a16:creationId xmlns:a16="http://schemas.microsoft.com/office/drawing/2014/main" id="{E51912DD-3178-49C2-8704-E6A9B5D4F514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16200000" flipH="1">
                <a:off x="8667262" y="4623014"/>
                <a:ext cx="727095" cy="726882"/>
              </a:xfrm>
              <a:prstGeom prst="ellipse">
                <a:avLst/>
              </a:prstGeom>
              <a:solidFill>
                <a:srgbClr val="94D9FA"/>
              </a:solidFill>
              <a:ln w="38100" algn="ctr">
                <a:solidFill>
                  <a:srgbClr val="28ABCA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9" name="rounded triangle">
                <a:extLst>
                  <a:ext uri="{FF2B5EF4-FFF2-40B4-BE49-F238E27FC236}">
                    <a16:creationId xmlns:a16="http://schemas.microsoft.com/office/drawing/2014/main" id="{0F527B43-B513-460E-85A8-4E94FA762406}"/>
                  </a:ext>
                </a:extLst>
              </p:cNvPr>
              <p:cNvSpPr/>
              <p:nvPr/>
            </p:nvSpPr>
            <p:spPr>
              <a:xfrm flipH="1" flipV="1">
                <a:off x="7791423" y="3322415"/>
                <a:ext cx="823184" cy="749031"/>
              </a:xfrm>
              <a:custGeom>
                <a:avLst/>
                <a:gdLst>
                  <a:gd name="connsiteX0" fmla="*/ 3187448 w 6376063"/>
                  <a:gd name="connsiteY0" fmla="*/ 0 h 5801697"/>
                  <a:gd name="connsiteX1" fmla="*/ 2378058 w 6376063"/>
                  <a:gd name="connsiteY1" fmla="*/ 369907 h 5801697"/>
                  <a:gd name="connsiteX2" fmla="*/ 2304880 w 6376063"/>
                  <a:gd name="connsiteY2" fmla="*/ 465367 h 5801697"/>
                  <a:gd name="connsiteX3" fmla="*/ 2281974 w 6376063"/>
                  <a:gd name="connsiteY3" fmla="*/ 504859 h 5801697"/>
                  <a:gd name="connsiteX4" fmla="*/ 2245788 w 6376063"/>
                  <a:gd name="connsiteY4" fmla="*/ 571527 h 5801697"/>
                  <a:gd name="connsiteX5" fmla="*/ 2243306 w 6376063"/>
                  <a:gd name="connsiteY5" fmla="*/ 571527 h 5801697"/>
                  <a:gd name="connsiteX6" fmla="*/ 146609 w 6376063"/>
                  <a:gd name="connsiteY6" fmla="*/ 4186515 h 5801697"/>
                  <a:gd name="connsiteX7" fmla="*/ 148350 w 6376063"/>
                  <a:gd name="connsiteY7" fmla="*/ 4189530 h 5801697"/>
                  <a:gd name="connsiteX8" fmla="*/ 129193 w 6376063"/>
                  <a:gd name="connsiteY8" fmla="*/ 4221063 h 5801697"/>
                  <a:gd name="connsiteX9" fmla="*/ 1 w 6376063"/>
                  <a:gd name="connsiteY9" fmla="*/ 4731285 h 5801697"/>
                  <a:gd name="connsiteX10" fmla="*/ 960969 w 6376063"/>
                  <a:gd name="connsiteY10" fmla="*/ 5796172 h 5801697"/>
                  <a:gd name="connsiteX11" fmla="*/ 1070393 w 6376063"/>
                  <a:gd name="connsiteY11" fmla="*/ 5801697 h 5801697"/>
                  <a:gd name="connsiteX12" fmla="*/ 1070433 w 6376063"/>
                  <a:gd name="connsiteY12" fmla="*/ 5801697 h 5801697"/>
                  <a:gd name="connsiteX13" fmla="*/ 1078889 w 6376063"/>
                  <a:gd name="connsiteY13" fmla="*/ 5801270 h 5801697"/>
                  <a:gd name="connsiteX14" fmla="*/ 1079135 w 6376063"/>
                  <a:gd name="connsiteY14" fmla="*/ 5801697 h 5801697"/>
                  <a:gd name="connsiteX15" fmla="*/ 5290111 w 6376063"/>
                  <a:gd name="connsiteY15" fmla="*/ 5801697 h 5801697"/>
                  <a:gd name="connsiteX16" fmla="*/ 5290551 w 6376063"/>
                  <a:gd name="connsiteY16" fmla="*/ 5800936 h 5801697"/>
                  <a:gd name="connsiteX17" fmla="*/ 5305631 w 6376063"/>
                  <a:gd name="connsiteY17" fmla="*/ 5801697 h 5801697"/>
                  <a:gd name="connsiteX18" fmla="*/ 5305671 w 6376063"/>
                  <a:gd name="connsiteY18" fmla="*/ 5801697 h 5801697"/>
                  <a:gd name="connsiteX19" fmla="*/ 5415094 w 6376063"/>
                  <a:gd name="connsiteY19" fmla="*/ 5796172 h 5801697"/>
                  <a:gd name="connsiteX20" fmla="*/ 6376063 w 6376063"/>
                  <a:gd name="connsiteY20" fmla="*/ 4731285 h 5801697"/>
                  <a:gd name="connsiteX21" fmla="*/ 6246869 w 6376063"/>
                  <a:gd name="connsiteY21" fmla="*/ 4221062 h 5801697"/>
                  <a:gd name="connsiteX22" fmla="*/ 6224218 w 6376063"/>
                  <a:gd name="connsiteY22" fmla="*/ 4183776 h 5801697"/>
                  <a:gd name="connsiteX23" fmla="*/ 6225457 w 6376063"/>
                  <a:gd name="connsiteY23" fmla="*/ 4181630 h 5801697"/>
                  <a:gd name="connsiteX24" fmla="*/ 4131594 w 6376063"/>
                  <a:gd name="connsiteY24" fmla="*/ 571527 h 5801697"/>
                  <a:gd name="connsiteX25" fmla="*/ 4129108 w 6376063"/>
                  <a:gd name="connsiteY25" fmla="*/ 571527 h 5801697"/>
                  <a:gd name="connsiteX26" fmla="*/ 4092857 w 6376063"/>
                  <a:gd name="connsiteY26" fmla="*/ 504739 h 5801697"/>
                  <a:gd name="connsiteX27" fmla="*/ 4070035 w 6376063"/>
                  <a:gd name="connsiteY27" fmla="*/ 465392 h 5801697"/>
                  <a:gd name="connsiteX28" fmla="*/ 3996838 w 6376063"/>
                  <a:gd name="connsiteY28" fmla="*/ 369907 h 5801697"/>
                  <a:gd name="connsiteX29" fmla="*/ 3187448 w 6376063"/>
                  <a:gd name="connsiteY29" fmla="*/ 0 h 5801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376063" h="5801697">
                    <a:moveTo>
                      <a:pt x="3187448" y="0"/>
                    </a:moveTo>
                    <a:cubicBezTo>
                      <a:pt x="2864151" y="0"/>
                      <a:pt x="2574328" y="143327"/>
                      <a:pt x="2378058" y="369907"/>
                    </a:cubicBezTo>
                    <a:lnTo>
                      <a:pt x="2304880" y="465367"/>
                    </a:lnTo>
                    <a:lnTo>
                      <a:pt x="2281974" y="504859"/>
                    </a:lnTo>
                    <a:lnTo>
                      <a:pt x="2245788" y="571527"/>
                    </a:lnTo>
                    <a:lnTo>
                      <a:pt x="2243306" y="571527"/>
                    </a:lnTo>
                    <a:lnTo>
                      <a:pt x="146609" y="4186515"/>
                    </a:lnTo>
                    <a:lnTo>
                      <a:pt x="148350" y="4189530"/>
                    </a:lnTo>
                    <a:lnTo>
                      <a:pt x="129193" y="4221063"/>
                    </a:lnTo>
                    <a:cubicBezTo>
                      <a:pt x="46801" y="4372733"/>
                      <a:pt x="0" y="4546544"/>
                      <a:pt x="1" y="4731285"/>
                    </a:cubicBezTo>
                    <a:cubicBezTo>
                      <a:pt x="0" y="5285509"/>
                      <a:pt x="421207" y="5741355"/>
                      <a:pt x="960969" y="5796172"/>
                    </a:cubicBezTo>
                    <a:lnTo>
                      <a:pt x="1070393" y="5801697"/>
                    </a:lnTo>
                    <a:lnTo>
                      <a:pt x="1070433" y="5801697"/>
                    </a:lnTo>
                    <a:lnTo>
                      <a:pt x="1078889" y="5801270"/>
                    </a:lnTo>
                    <a:lnTo>
                      <a:pt x="1079135" y="5801697"/>
                    </a:lnTo>
                    <a:lnTo>
                      <a:pt x="5290111" y="5801697"/>
                    </a:lnTo>
                    <a:lnTo>
                      <a:pt x="5290551" y="5800936"/>
                    </a:lnTo>
                    <a:lnTo>
                      <a:pt x="5305631" y="5801697"/>
                    </a:lnTo>
                    <a:lnTo>
                      <a:pt x="5305671" y="5801697"/>
                    </a:lnTo>
                    <a:lnTo>
                      <a:pt x="5415094" y="5796172"/>
                    </a:lnTo>
                    <a:cubicBezTo>
                      <a:pt x="5954856" y="5741357"/>
                      <a:pt x="6376063" y="5285510"/>
                      <a:pt x="6376063" y="4731285"/>
                    </a:cubicBezTo>
                    <a:cubicBezTo>
                      <a:pt x="6376063" y="4546543"/>
                      <a:pt x="6329262" y="4372732"/>
                      <a:pt x="6246869" y="4221062"/>
                    </a:cubicBezTo>
                    <a:lnTo>
                      <a:pt x="6224218" y="4183776"/>
                    </a:lnTo>
                    <a:lnTo>
                      <a:pt x="6225457" y="4181630"/>
                    </a:lnTo>
                    <a:lnTo>
                      <a:pt x="4131594" y="571527"/>
                    </a:lnTo>
                    <a:lnTo>
                      <a:pt x="4129108" y="571527"/>
                    </a:lnTo>
                    <a:lnTo>
                      <a:pt x="4092857" y="504739"/>
                    </a:lnTo>
                    <a:lnTo>
                      <a:pt x="4070035" y="465392"/>
                    </a:lnTo>
                    <a:lnTo>
                      <a:pt x="3996838" y="369907"/>
                    </a:lnTo>
                    <a:cubicBezTo>
                      <a:pt x="3800567" y="143327"/>
                      <a:pt x="3510746" y="0"/>
                      <a:pt x="3187448" y="0"/>
                    </a:cubicBezTo>
                    <a:close/>
                  </a:path>
                </a:pathLst>
              </a:custGeom>
              <a:solidFill>
                <a:srgbClr val="A735F5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 sz="24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7DBDA92-9A43-4ACF-84ED-E5C1507CF305}"/>
                  </a:ext>
                </a:extLst>
              </p:cNvPr>
              <p:cNvGrpSpPr/>
              <p:nvPr/>
            </p:nvGrpSpPr>
            <p:grpSpPr>
              <a:xfrm>
                <a:off x="8378236" y="4024764"/>
                <a:ext cx="461719" cy="655275"/>
                <a:chOff x="8076935" y="4477313"/>
                <a:chExt cx="461719" cy="655275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0DB28F6D-8448-4381-BB1F-1F3BA8F17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49538" y="4477313"/>
                  <a:ext cx="389116" cy="594109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372907C-3445-4E09-AB1C-3D7548A7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76935" y="4557577"/>
                  <a:ext cx="376608" cy="575011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974C13-CFC9-4154-868D-F142B12B426E}"/>
                  </a:ext>
                </a:extLst>
              </p:cNvPr>
              <p:cNvGrpSpPr/>
              <p:nvPr/>
            </p:nvGrpSpPr>
            <p:grpSpPr>
              <a:xfrm>
                <a:off x="7431114" y="3396429"/>
                <a:ext cx="2405198" cy="2299150"/>
                <a:chOff x="7129813" y="3848978"/>
                <a:chExt cx="2405198" cy="2299150"/>
              </a:xfrm>
            </p:grpSpPr>
            <p:sp>
              <p:nvSpPr>
                <p:cNvPr id="16" name="Arc 51">
                  <a:extLst>
                    <a:ext uri="{FF2B5EF4-FFF2-40B4-BE49-F238E27FC236}">
                      <a16:creationId xmlns:a16="http://schemas.microsoft.com/office/drawing/2014/main" id="{D787E381-C99A-4C67-9275-6C7C0F47A86C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8159664">
                  <a:off x="7129813" y="3848978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 dirty="0"/>
                </a:p>
              </p:txBody>
            </p:sp>
            <p:sp>
              <p:nvSpPr>
                <p:cNvPr id="17" name="Arc 50">
                  <a:extLst>
                    <a:ext uri="{FF2B5EF4-FFF2-40B4-BE49-F238E27FC236}">
                      <a16:creationId xmlns:a16="http://schemas.microsoft.com/office/drawing/2014/main" id="{8EF33014-9892-4F86-989D-5B42FC3A643F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13500000" flipH="1" flipV="1">
                  <a:off x="8578528" y="5754311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 dirty="0"/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6942441C-FC13-421A-A0A5-0548985F5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76332" y="4128830"/>
                  <a:ext cx="671151" cy="0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72030B4-E0E5-447D-A9D4-5B01443B6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9043399" y="4550918"/>
                  <a:ext cx="389116" cy="594109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F82BABA-4233-44E5-9E8F-C301D64FBC74}"/>
                  </a:ext>
                </a:extLst>
              </p:cNvPr>
              <p:cNvGrpSpPr/>
              <p:nvPr/>
            </p:nvGrpSpPr>
            <p:grpSpPr>
              <a:xfrm>
                <a:off x="8679019" y="3447229"/>
                <a:ext cx="1996876" cy="1070473"/>
                <a:chOff x="8377718" y="3899778"/>
                <a:chExt cx="1996876" cy="1070473"/>
              </a:xfrm>
            </p:grpSpPr>
            <p:sp>
              <p:nvSpPr>
                <p:cNvPr id="13" name="Arc 50">
                  <a:extLst>
                    <a:ext uri="{FF2B5EF4-FFF2-40B4-BE49-F238E27FC236}">
                      <a16:creationId xmlns:a16="http://schemas.microsoft.com/office/drawing/2014/main" id="{6B0EDA00-B8BA-4F93-92AF-D073EA0B3DBC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19267848">
                  <a:off x="9980836" y="3899778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/>
                </a:p>
              </p:txBody>
            </p: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638C085C-4334-43E6-8D2D-89CD614B6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7718" y="4017052"/>
                  <a:ext cx="686072" cy="0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20E60634-02C9-4AC3-8C0E-2C4A36DB2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 flipH="1" flipV="1">
                  <a:off x="8975644" y="4494441"/>
                  <a:ext cx="376608" cy="575011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7DA0917-643A-4109-977F-A2D37219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46" y="1764660"/>
            <a:ext cx="687442" cy="67939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2CCBFC-216A-4FBB-9717-09E01BB67973}"/>
              </a:ext>
            </a:extLst>
          </p:cNvPr>
          <p:cNvCxnSpPr>
            <a:cxnSpLocks/>
          </p:cNvCxnSpPr>
          <p:nvPr/>
        </p:nvCxnSpPr>
        <p:spPr>
          <a:xfrm>
            <a:off x="9988417" y="2119224"/>
            <a:ext cx="292578" cy="0"/>
          </a:xfrm>
          <a:prstGeom prst="straightConnector1">
            <a:avLst/>
          </a:prstGeom>
          <a:ln w="28575">
            <a:solidFill>
              <a:srgbClr val="08408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42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Motivation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6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ird with a device attached to its wings&#10;&#10;Description automatically generated">
            <a:extLst>
              <a:ext uri="{FF2B5EF4-FFF2-40B4-BE49-F238E27FC236}">
                <a16:creationId xmlns:a16="http://schemas.microsoft.com/office/drawing/2014/main" id="{DA10FCD4-0EAE-51A1-789B-92233F5BD7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7140" r="7813"/>
          <a:stretch/>
        </p:blipFill>
        <p:spPr>
          <a:xfrm>
            <a:off x="8167197" y="3475821"/>
            <a:ext cx="4003019" cy="3388883"/>
          </a:xfrm>
          <a:prstGeom prst="rect">
            <a:avLst/>
          </a:prstGeom>
        </p:spPr>
      </p:pic>
      <p:pic>
        <p:nvPicPr>
          <p:cNvPr id="7" name="Picture 6" descr="A whale fin in the water&#10;&#10;Description automatically generated">
            <a:extLst>
              <a:ext uri="{FF2B5EF4-FFF2-40B4-BE49-F238E27FC236}">
                <a16:creationId xmlns:a16="http://schemas.microsoft.com/office/drawing/2014/main" id="{64A1062E-79C4-9D86-1193-F48CBA5FF2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12478" r="12481" b="3"/>
          <a:stretch/>
        </p:blipFill>
        <p:spPr>
          <a:xfrm>
            <a:off x="4084651" y="3469102"/>
            <a:ext cx="4014047" cy="3383270"/>
          </a:xfrm>
          <a:prstGeom prst="rect">
            <a:avLst/>
          </a:prstGeom>
        </p:spPr>
      </p:pic>
      <p:pic>
        <p:nvPicPr>
          <p:cNvPr id="15" name="Picture 14" descr="A lion with a leather collar&#10;&#10;Description automatically generated">
            <a:extLst>
              <a:ext uri="{FF2B5EF4-FFF2-40B4-BE49-F238E27FC236}">
                <a16:creationId xmlns:a16="http://schemas.microsoft.com/office/drawing/2014/main" id="{E7471E7C-91AC-2A56-238E-B38F88E10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r="1800" b="4"/>
          <a:stretch/>
        </p:blipFill>
        <p:spPr>
          <a:xfrm>
            <a:off x="4095659" y="16231"/>
            <a:ext cx="4003039" cy="3383270"/>
          </a:xfrm>
          <a:prstGeom prst="rect">
            <a:avLst/>
          </a:prstGeom>
        </p:spPr>
      </p:pic>
      <p:pic>
        <p:nvPicPr>
          <p:cNvPr id="11" name="Picture 10" descr="A camel with a collar on its neck&#10;&#10;Description automatically generated">
            <a:extLst>
              <a:ext uri="{FF2B5EF4-FFF2-40B4-BE49-F238E27FC236}">
                <a16:creationId xmlns:a16="http://schemas.microsoft.com/office/drawing/2014/main" id="{9F9223A7-C889-2A95-BD77-D36F8793F0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</a:blip>
          <a:srcRect l="2315" r="11160" b="-2"/>
          <a:stretch/>
        </p:blipFill>
        <p:spPr>
          <a:xfrm>
            <a:off x="8167197" y="13419"/>
            <a:ext cx="4003019" cy="3388893"/>
          </a:xfrm>
          <a:prstGeom prst="rect">
            <a:avLst/>
          </a:prstGeom>
        </p:spPr>
      </p:pic>
      <p:pic>
        <p:nvPicPr>
          <p:cNvPr id="9" name="Picture 8" descr="A seal with a needle on its head&#10;&#10;Description automatically generated">
            <a:extLst>
              <a:ext uri="{FF2B5EF4-FFF2-40B4-BE49-F238E27FC236}">
                <a16:creationId xmlns:a16="http://schemas.microsoft.com/office/drawing/2014/main" id="{887492BA-ED3D-3F7B-2991-D363176FB7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</a:blip>
          <a:srcRect l="15169" r="3" b="3"/>
          <a:stretch/>
        </p:blipFill>
        <p:spPr>
          <a:xfrm>
            <a:off x="2105" y="3481424"/>
            <a:ext cx="4014047" cy="3383280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  <p:pic>
        <p:nvPicPr>
          <p:cNvPr id="13" name="Picture 12" descr="A cheetah with a collar&#10;&#10;Description automatically generated">
            <a:extLst>
              <a:ext uri="{FF2B5EF4-FFF2-40B4-BE49-F238E27FC236}">
                <a16:creationId xmlns:a16="http://schemas.microsoft.com/office/drawing/2014/main" id="{A666288B-E18A-ADE6-C9ED-8CBE0716ED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</a:blip>
          <a:srcRect l="2507" r="899"/>
          <a:stretch/>
        </p:blipFill>
        <p:spPr>
          <a:xfrm>
            <a:off x="24118" y="40106"/>
            <a:ext cx="3992034" cy="33888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8881A-BB8F-C5D5-8841-1555A918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15F2736-E424-8A44-B577-E146405BD928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5BADFE-6B6D-DC6F-973A-4B141932FBD5}"/>
              </a:ext>
            </a:extLst>
          </p:cNvPr>
          <p:cNvSpPr txBox="1"/>
          <p:nvPr/>
        </p:nvSpPr>
        <p:spPr>
          <a:xfrm>
            <a:off x="5836920" y="4663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3385A7-4D73-65C7-A42A-7E2C62CBCB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3178" y="1682129"/>
            <a:ext cx="8271327" cy="33888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3AFF8-0927-CE16-6055-A2CA4CD8E6A4}"/>
              </a:ext>
            </a:extLst>
          </p:cNvPr>
          <p:cNvSpPr txBox="1"/>
          <p:nvPr/>
        </p:nvSpPr>
        <p:spPr>
          <a:xfrm>
            <a:off x="45402" y="6393520"/>
            <a:ext cx="11470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Nathan, R., Monk, C. T., </a:t>
            </a:r>
            <a:r>
              <a:rPr lang="en-CA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Arlinghaus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Adam, T., </a:t>
            </a:r>
            <a:r>
              <a:rPr lang="en-CA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Alós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Assaf, M., ... &amp; </a:t>
            </a:r>
            <a:r>
              <a:rPr lang="en-CA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Jarić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(2022). Big-data approaches lead to an increased understanding of the ecology of animal movement. </a:t>
            </a:r>
            <a:r>
              <a:rPr lang="en-CA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375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(6582), eabg1780.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94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24B479-7E5D-4A74-A757-E01A5355F724}"/>
              </a:ext>
            </a:extLst>
          </p:cNvPr>
          <p:cNvSpPr/>
          <p:nvPr/>
        </p:nvSpPr>
        <p:spPr>
          <a:xfrm flipV="1">
            <a:off x="5821679" y="975360"/>
            <a:ext cx="5958967" cy="3864222"/>
          </a:xfrm>
          <a:custGeom>
            <a:avLst/>
            <a:gdLst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579744 w 5924811"/>
              <a:gd name="connsiteY18" fmla="*/ 5504990 h 5846906"/>
              <a:gd name="connsiteX19" fmla="*/ 2724046 w 5924811"/>
              <a:gd name="connsiteY19" fmla="*/ 5649292 h 5846906"/>
              <a:gd name="connsiteX20" fmla="*/ 2724046 w 5924811"/>
              <a:gd name="connsiteY20" fmla="*/ 5684383 h 5846906"/>
              <a:gd name="connsiteX21" fmla="*/ 2734317 w 5924811"/>
              <a:gd name="connsiteY21" fmla="*/ 5690411 h 5846906"/>
              <a:gd name="connsiteX22" fmla="*/ 2740704 w 5924811"/>
              <a:gd name="connsiteY22" fmla="*/ 5702604 h 5846906"/>
              <a:gd name="connsiteX23" fmla="*/ 2885006 w 5924811"/>
              <a:gd name="connsiteY23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579744 w 5924811"/>
              <a:gd name="connsiteY18" fmla="*/ 5504990 h 5846906"/>
              <a:gd name="connsiteX19" fmla="*/ 2724046 w 5924811"/>
              <a:gd name="connsiteY19" fmla="*/ 5649292 h 5846906"/>
              <a:gd name="connsiteX20" fmla="*/ 2734317 w 5924811"/>
              <a:gd name="connsiteY20" fmla="*/ 5690411 h 5846906"/>
              <a:gd name="connsiteX21" fmla="*/ 2740704 w 5924811"/>
              <a:gd name="connsiteY21" fmla="*/ 5702604 h 5846906"/>
              <a:gd name="connsiteX22" fmla="*/ 2885006 w 5924811"/>
              <a:gd name="connsiteY22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579744 w 5924811"/>
              <a:gd name="connsiteY18" fmla="*/ 5504990 h 5846906"/>
              <a:gd name="connsiteX19" fmla="*/ 2724046 w 5924811"/>
              <a:gd name="connsiteY19" fmla="*/ 5649292 h 5846906"/>
              <a:gd name="connsiteX20" fmla="*/ 2740704 w 5924811"/>
              <a:gd name="connsiteY20" fmla="*/ 5702604 h 5846906"/>
              <a:gd name="connsiteX21" fmla="*/ 2885006 w 5924811"/>
              <a:gd name="connsiteY21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579744 w 5924811"/>
              <a:gd name="connsiteY18" fmla="*/ 5504990 h 5846906"/>
              <a:gd name="connsiteX19" fmla="*/ 2740715 w 5924811"/>
              <a:gd name="connsiteY19" fmla="*/ 5649292 h 5846906"/>
              <a:gd name="connsiteX20" fmla="*/ 2740704 w 5924811"/>
              <a:gd name="connsiteY20" fmla="*/ 5702604 h 5846906"/>
              <a:gd name="connsiteX21" fmla="*/ 2885006 w 5924811"/>
              <a:gd name="connsiteY21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603556 w 5924811"/>
              <a:gd name="connsiteY18" fmla="*/ 5504990 h 5846906"/>
              <a:gd name="connsiteX19" fmla="*/ 2740715 w 5924811"/>
              <a:gd name="connsiteY19" fmla="*/ 5649292 h 5846906"/>
              <a:gd name="connsiteX20" fmla="*/ 2740704 w 5924811"/>
              <a:gd name="connsiteY20" fmla="*/ 5702604 h 5846906"/>
              <a:gd name="connsiteX21" fmla="*/ 2885006 w 5924811"/>
              <a:gd name="connsiteY21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97613 h 5846906"/>
              <a:gd name="connsiteX8" fmla="*/ 2579744 w 5924811"/>
              <a:gd name="connsiteY8" fmla="*/ 341915 h 5846906"/>
              <a:gd name="connsiteX9" fmla="*/ 912314 w 5924811"/>
              <a:gd name="connsiteY9" fmla="*/ 341915 h 5846906"/>
              <a:gd name="connsiteX10" fmla="*/ 144297 w 5924811"/>
              <a:gd name="connsiteY10" fmla="*/ 357288 h 5846906"/>
              <a:gd name="connsiteX11" fmla="*/ 11335 w 5924811"/>
              <a:gd name="connsiteY11" fmla="*/ 434708 h 5846906"/>
              <a:gd name="connsiteX12" fmla="*/ 0 w 5924811"/>
              <a:gd name="connsiteY12" fmla="*/ 484027 h 5846906"/>
              <a:gd name="connsiteX13" fmla="*/ 0 w 5924811"/>
              <a:gd name="connsiteY13" fmla="*/ 5366747 h 5846906"/>
              <a:gd name="connsiteX14" fmla="*/ 11335 w 5924811"/>
              <a:gd name="connsiteY14" fmla="*/ 5416067 h 5846906"/>
              <a:gd name="connsiteX15" fmla="*/ 144297 w 5924811"/>
              <a:gd name="connsiteY15" fmla="*/ 5493487 h 5846906"/>
              <a:gd name="connsiteX16" fmla="*/ 443107 w 5924811"/>
              <a:gd name="connsiteY16" fmla="*/ 5504990 h 5846906"/>
              <a:gd name="connsiteX17" fmla="*/ 2603556 w 5924811"/>
              <a:gd name="connsiteY17" fmla="*/ 5504990 h 5846906"/>
              <a:gd name="connsiteX18" fmla="*/ 2740715 w 5924811"/>
              <a:gd name="connsiteY18" fmla="*/ 5649292 h 5846906"/>
              <a:gd name="connsiteX19" fmla="*/ 2740704 w 5924811"/>
              <a:gd name="connsiteY19" fmla="*/ 5702604 h 5846906"/>
              <a:gd name="connsiteX20" fmla="*/ 2885006 w 5924811"/>
              <a:gd name="connsiteY20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40715 w 5924811"/>
              <a:gd name="connsiteY7" fmla="*/ 197613 h 5846906"/>
              <a:gd name="connsiteX8" fmla="*/ 2579744 w 5924811"/>
              <a:gd name="connsiteY8" fmla="*/ 341915 h 5846906"/>
              <a:gd name="connsiteX9" fmla="*/ 912314 w 5924811"/>
              <a:gd name="connsiteY9" fmla="*/ 341915 h 5846906"/>
              <a:gd name="connsiteX10" fmla="*/ 144297 w 5924811"/>
              <a:gd name="connsiteY10" fmla="*/ 357288 h 5846906"/>
              <a:gd name="connsiteX11" fmla="*/ 11335 w 5924811"/>
              <a:gd name="connsiteY11" fmla="*/ 434708 h 5846906"/>
              <a:gd name="connsiteX12" fmla="*/ 0 w 5924811"/>
              <a:gd name="connsiteY12" fmla="*/ 484027 h 5846906"/>
              <a:gd name="connsiteX13" fmla="*/ 0 w 5924811"/>
              <a:gd name="connsiteY13" fmla="*/ 5366747 h 5846906"/>
              <a:gd name="connsiteX14" fmla="*/ 11335 w 5924811"/>
              <a:gd name="connsiteY14" fmla="*/ 5416067 h 5846906"/>
              <a:gd name="connsiteX15" fmla="*/ 144297 w 5924811"/>
              <a:gd name="connsiteY15" fmla="*/ 5493487 h 5846906"/>
              <a:gd name="connsiteX16" fmla="*/ 443107 w 5924811"/>
              <a:gd name="connsiteY16" fmla="*/ 5504990 h 5846906"/>
              <a:gd name="connsiteX17" fmla="*/ 2603556 w 5924811"/>
              <a:gd name="connsiteY17" fmla="*/ 5504990 h 5846906"/>
              <a:gd name="connsiteX18" fmla="*/ 2740715 w 5924811"/>
              <a:gd name="connsiteY18" fmla="*/ 5649292 h 5846906"/>
              <a:gd name="connsiteX19" fmla="*/ 2740704 w 5924811"/>
              <a:gd name="connsiteY19" fmla="*/ 5702604 h 5846906"/>
              <a:gd name="connsiteX20" fmla="*/ 2885006 w 5924811"/>
              <a:gd name="connsiteY20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40715 w 5924811"/>
              <a:gd name="connsiteY7" fmla="*/ 197613 h 5846906"/>
              <a:gd name="connsiteX8" fmla="*/ 2601176 w 5924811"/>
              <a:gd name="connsiteY8" fmla="*/ 341915 h 5846906"/>
              <a:gd name="connsiteX9" fmla="*/ 912314 w 5924811"/>
              <a:gd name="connsiteY9" fmla="*/ 341915 h 5846906"/>
              <a:gd name="connsiteX10" fmla="*/ 144297 w 5924811"/>
              <a:gd name="connsiteY10" fmla="*/ 357288 h 5846906"/>
              <a:gd name="connsiteX11" fmla="*/ 11335 w 5924811"/>
              <a:gd name="connsiteY11" fmla="*/ 434708 h 5846906"/>
              <a:gd name="connsiteX12" fmla="*/ 0 w 5924811"/>
              <a:gd name="connsiteY12" fmla="*/ 484027 h 5846906"/>
              <a:gd name="connsiteX13" fmla="*/ 0 w 5924811"/>
              <a:gd name="connsiteY13" fmla="*/ 5366747 h 5846906"/>
              <a:gd name="connsiteX14" fmla="*/ 11335 w 5924811"/>
              <a:gd name="connsiteY14" fmla="*/ 5416067 h 5846906"/>
              <a:gd name="connsiteX15" fmla="*/ 144297 w 5924811"/>
              <a:gd name="connsiteY15" fmla="*/ 5493487 h 5846906"/>
              <a:gd name="connsiteX16" fmla="*/ 443107 w 5924811"/>
              <a:gd name="connsiteY16" fmla="*/ 5504990 h 5846906"/>
              <a:gd name="connsiteX17" fmla="*/ 2603556 w 5924811"/>
              <a:gd name="connsiteY17" fmla="*/ 5504990 h 5846906"/>
              <a:gd name="connsiteX18" fmla="*/ 2740715 w 5924811"/>
              <a:gd name="connsiteY18" fmla="*/ 5649292 h 5846906"/>
              <a:gd name="connsiteX19" fmla="*/ 2740704 w 5924811"/>
              <a:gd name="connsiteY19" fmla="*/ 5702604 h 5846906"/>
              <a:gd name="connsiteX20" fmla="*/ 2885006 w 5924811"/>
              <a:gd name="connsiteY20" fmla="*/ 5846906 h 584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4811" h="5846906">
                <a:moveTo>
                  <a:pt x="2885006" y="5846906"/>
                </a:moveTo>
                <a:lnTo>
                  <a:pt x="5780509" y="5846906"/>
                </a:lnTo>
                <a:cubicBezTo>
                  <a:pt x="5860205" y="5846906"/>
                  <a:pt x="5924811" y="5782300"/>
                  <a:pt x="5924811" y="5702604"/>
                </a:cubicBezTo>
                <a:lnTo>
                  <a:pt x="5924811" y="144302"/>
                </a:lnTo>
                <a:cubicBezTo>
                  <a:pt x="5924811" y="64606"/>
                  <a:pt x="5860205" y="0"/>
                  <a:pt x="5780509" y="0"/>
                </a:cubicBezTo>
                <a:lnTo>
                  <a:pt x="2885006" y="0"/>
                </a:lnTo>
                <a:cubicBezTo>
                  <a:pt x="2805310" y="0"/>
                  <a:pt x="2740704" y="64606"/>
                  <a:pt x="2740704" y="144302"/>
                </a:cubicBezTo>
                <a:cubicBezTo>
                  <a:pt x="2740708" y="162072"/>
                  <a:pt x="2740711" y="179843"/>
                  <a:pt x="2740715" y="197613"/>
                </a:cubicBezTo>
                <a:cubicBezTo>
                  <a:pt x="2740715" y="277309"/>
                  <a:pt x="2680872" y="341915"/>
                  <a:pt x="2601176" y="341915"/>
                </a:cubicBezTo>
                <a:lnTo>
                  <a:pt x="912314" y="341915"/>
                </a:lnTo>
                <a:lnTo>
                  <a:pt x="144297" y="357288"/>
                </a:lnTo>
                <a:cubicBezTo>
                  <a:pt x="84525" y="357288"/>
                  <a:pt x="33242" y="389212"/>
                  <a:pt x="11335" y="434708"/>
                </a:cubicBezTo>
                <a:lnTo>
                  <a:pt x="0" y="484027"/>
                </a:lnTo>
                <a:lnTo>
                  <a:pt x="0" y="5366747"/>
                </a:lnTo>
                <a:lnTo>
                  <a:pt x="11335" y="5416067"/>
                </a:lnTo>
                <a:cubicBezTo>
                  <a:pt x="33242" y="5461563"/>
                  <a:pt x="84525" y="5493487"/>
                  <a:pt x="144297" y="5493487"/>
                </a:cubicBezTo>
                <a:lnTo>
                  <a:pt x="443107" y="5504990"/>
                </a:lnTo>
                <a:lnTo>
                  <a:pt x="2603556" y="5504990"/>
                </a:lnTo>
                <a:cubicBezTo>
                  <a:pt x="2683252" y="5504990"/>
                  <a:pt x="2740715" y="5569596"/>
                  <a:pt x="2740715" y="5649292"/>
                </a:cubicBezTo>
                <a:cubicBezTo>
                  <a:pt x="2740711" y="5667063"/>
                  <a:pt x="2740708" y="5684833"/>
                  <a:pt x="2740704" y="5702604"/>
                </a:cubicBezTo>
                <a:cubicBezTo>
                  <a:pt x="2740704" y="5782300"/>
                  <a:pt x="2805310" y="5846906"/>
                  <a:pt x="2885006" y="5846906"/>
                </a:cubicBezTo>
                <a:close/>
              </a:path>
            </a:pathLst>
          </a:custGeom>
          <a:solidFill>
            <a:srgbClr val="9DCCE1"/>
          </a:solidFill>
          <a:ln w="38100">
            <a:solidFill>
              <a:srgbClr val="6B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i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5FFA34-F565-45A8-BC55-7F586E13FE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750444" y="1089004"/>
            <a:ext cx="2837771" cy="16771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13F426-0E2A-4AB5-880D-566E23C6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47" y="419431"/>
            <a:ext cx="10944109" cy="697654"/>
          </a:xfrm>
        </p:spPr>
        <p:txBody>
          <a:bodyPr/>
          <a:lstStyle/>
          <a:p>
            <a:r>
              <a:rPr lang="en-CA" sz="4000" dirty="0">
                <a:solidFill>
                  <a:schemeClr val="tx1"/>
                </a:solidFill>
              </a:rPr>
              <a:t>Movement modelling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88CDF-8C56-4673-ABE7-173EF45D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399331-0F68-40CC-ACD3-42FA1A75583B}"/>
              </a:ext>
            </a:extLst>
          </p:cNvPr>
          <p:cNvSpPr/>
          <p:nvPr/>
        </p:nvSpPr>
        <p:spPr>
          <a:xfrm>
            <a:off x="308180" y="2330677"/>
            <a:ext cx="2576264" cy="1086266"/>
          </a:xfrm>
          <a:prstGeom prst="roundRect">
            <a:avLst/>
          </a:prstGeom>
          <a:solidFill>
            <a:srgbClr val="82CBCB"/>
          </a:solidFill>
          <a:ln w="28575">
            <a:solidFill>
              <a:srgbClr val="54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Home range estimation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6E78B2-2929-472B-B5A1-F75BFB9A643B}"/>
              </a:ext>
            </a:extLst>
          </p:cNvPr>
          <p:cNvSpPr/>
          <p:nvPr/>
        </p:nvSpPr>
        <p:spPr>
          <a:xfrm>
            <a:off x="308180" y="4223123"/>
            <a:ext cx="2576264" cy="1086266"/>
          </a:xfrm>
          <a:prstGeom prst="roundRect">
            <a:avLst/>
          </a:prstGeom>
          <a:solidFill>
            <a:srgbClr val="6BB1D1"/>
          </a:solidFill>
          <a:ln w="28575">
            <a:solidFill>
              <a:srgbClr val="3F8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Habitat  &amp; resource selection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14CEB7-4AF8-4D54-8DFC-139F81E9304E}"/>
              </a:ext>
            </a:extLst>
          </p:cNvPr>
          <p:cNvSpPr/>
          <p:nvPr/>
        </p:nvSpPr>
        <p:spPr>
          <a:xfrm>
            <a:off x="5934807" y="1384454"/>
            <a:ext cx="2576264" cy="1086266"/>
          </a:xfrm>
          <a:prstGeom prst="roundRect">
            <a:avLst/>
          </a:prstGeom>
          <a:solidFill>
            <a:srgbClr val="3286BA"/>
          </a:solidFill>
          <a:ln w="28575">
            <a:solidFill>
              <a:srgbClr val="1A5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Movement parameter estimation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A557F2-0C3A-453F-A89F-912E00EC3131}"/>
              </a:ext>
            </a:extLst>
          </p:cNvPr>
          <p:cNvSpPr/>
          <p:nvPr/>
        </p:nvSpPr>
        <p:spPr>
          <a:xfrm>
            <a:off x="5934807" y="3276900"/>
            <a:ext cx="2576264" cy="1086266"/>
          </a:xfrm>
          <a:prstGeom prst="roundRect">
            <a:avLst/>
          </a:prstGeom>
          <a:solidFill>
            <a:srgbClr val="6868AC"/>
          </a:solidFill>
          <a:ln w="28575">
            <a:solidFill>
              <a:srgbClr val="3D3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Behaviour segmentation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7D9CE3-CB48-4134-B63A-01CCF3BF5FB1}"/>
              </a:ext>
            </a:extLst>
          </p:cNvPr>
          <p:cNvSpPr/>
          <p:nvPr/>
        </p:nvSpPr>
        <p:spPr>
          <a:xfrm>
            <a:off x="5934807" y="5414837"/>
            <a:ext cx="2576264" cy="1086266"/>
          </a:xfrm>
          <a:prstGeom prst="roundRect">
            <a:avLst/>
          </a:prstGeom>
          <a:solidFill>
            <a:srgbClr val="F09D82"/>
          </a:solidFill>
          <a:ln w="28575">
            <a:solidFill>
              <a:srgbClr val="CC7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Path reconstruction</a:t>
            </a:r>
            <a:endParaRPr lang="en-US" sz="2400" dirty="0">
              <a:latin typeface="Montserrat" pitchFamily="2" charset="0"/>
            </a:endParaRPr>
          </a:p>
        </p:txBody>
      </p:sp>
      <p:pic>
        <p:nvPicPr>
          <p:cNvPr id="1028" name="Picture 4" descr="Details are in the caption following the image">
            <a:extLst>
              <a:ext uri="{FF2B5EF4-FFF2-40B4-BE49-F238E27FC236}">
                <a16:creationId xmlns:a16="http://schemas.microsoft.com/office/drawing/2014/main" id="{74DF5DB3-26E9-4226-8D16-86FE24578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035" y="3881962"/>
            <a:ext cx="1770969" cy="1765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FB77A3-4CC4-4835-A743-AAEB1A9704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7970" y="4930934"/>
            <a:ext cx="2022718" cy="18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27A8603-08C6-48E6-83EB-B0B80B4DB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444" y="2956033"/>
            <a:ext cx="2726846" cy="172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9FC4C3B-309A-4AB3-9CF4-0109C2FED5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23" t="-677" r="-3663"/>
          <a:stretch/>
        </p:blipFill>
        <p:spPr>
          <a:xfrm>
            <a:off x="3097036" y="2009257"/>
            <a:ext cx="1770970" cy="172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Shape 4">
            <a:extLst>
              <a:ext uri="{FF2B5EF4-FFF2-40B4-BE49-F238E27FC236}">
                <a16:creationId xmlns:a16="http://schemas.microsoft.com/office/drawing/2014/main" id="{454828FE-790B-4BC7-9236-5A0188D3F985}"/>
              </a:ext>
            </a:extLst>
          </p:cNvPr>
          <p:cNvSpPr txBox="1"/>
          <p:nvPr/>
        </p:nvSpPr>
        <p:spPr>
          <a:xfrm>
            <a:off x="2999977" y="1734969"/>
            <a:ext cx="1645723" cy="246515"/>
          </a:xfrm>
          <a:prstGeom prst="rect">
            <a:avLst/>
          </a:prstGeom>
          <a:noFill/>
          <a:ln>
            <a:noFill/>
          </a:ln>
        </p:spPr>
        <p:txBody>
          <a:bodyPr lIns="81630" tIns="40816" rIns="81630" bIns="40816"/>
          <a:lstStyle/>
          <a:p>
            <a:r>
              <a:rPr lang="en-CA" sz="1300" dirty="0">
                <a:latin typeface="Arial"/>
              </a:rPr>
              <a:t>Nathan et al, 2022</a:t>
            </a:r>
            <a:endParaRPr dirty="0"/>
          </a:p>
        </p:txBody>
      </p:sp>
      <p:sp>
        <p:nvSpPr>
          <p:cNvPr id="16" name="TextShape 4">
            <a:extLst>
              <a:ext uri="{FF2B5EF4-FFF2-40B4-BE49-F238E27FC236}">
                <a16:creationId xmlns:a16="http://schemas.microsoft.com/office/drawing/2014/main" id="{2A3A22E5-4FB3-41BB-A1D3-37921424063A}"/>
              </a:ext>
            </a:extLst>
          </p:cNvPr>
          <p:cNvSpPr txBox="1"/>
          <p:nvPr/>
        </p:nvSpPr>
        <p:spPr>
          <a:xfrm>
            <a:off x="9302286" y="6415369"/>
            <a:ext cx="1645723" cy="246515"/>
          </a:xfrm>
          <a:prstGeom prst="rect">
            <a:avLst/>
          </a:prstGeom>
          <a:noFill/>
          <a:ln>
            <a:noFill/>
          </a:ln>
        </p:spPr>
        <p:txBody>
          <a:bodyPr lIns="81630" tIns="40816" rIns="81630" bIns="40816"/>
          <a:lstStyle/>
          <a:p>
            <a:r>
              <a:rPr lang="en-CA" sz="1300" dirty="0">
                <a:latin typeface="Arial"/>
              </a:rPr>
              <a:t>Nathan et al, 2022</a:t>
            </a:r>
            <a:endParaRPr dirty="0"/>
          </a:p>
        </p:txBody>
      </p:sp>
      <p:sp>
        <p:nvSpPr>
          <p:cNvPr id="17" name="TextShape 4">
            <a:extLst>
              <a:ext uri="{FF2B5EF4-FFF2-40B4-BE49-F238E27FC236}">
                <a16:creationId xmlns:a16="http://schemas.microsoft.com/office/drawing/2014/main" id="{056F17D8-11D7-4232-BC45-0495DC393C56}"/>
              </a:ext>
            </a:extLst>
          </p:cNvPr>
          <p:cNvSpPr txBox="1"/>
          <p:nvPr/>
        </p:nvSpPr>
        <p:spPr>
          <a:xfrm>
            <a:off x="2999977" y="5697451"/>
            <a:ext cx="1645723" cy="246515"/>
          </a:xfrm>
          <a:prstGeom prst="rect">
            <a:avLst/>
          </a:prstGeom>
          <a:noFill/>
          <a:ln>
            <a:noFill/>
          </a:ln>
        </p:spPr>
        <p:txBody>
          <a:bodyPr lIns="81630" tIns="40816" rIns="81630" bIns="40816"/>
          <a:lstStyle/>
          <a:p>
            <a:r>
              <a:rPr lang="en-CA" sz="1300" dirty="0" err="1">
                <a:latin typeface="Arial"/>
              </a:rPr>
              <a:t>Michelot</a:t>
            </a:r>
            <a:r>
              <a:rPr lang="en-CA" sz="1300" dirty="0">
                <a:latin typeface="Arial"/>
              </a:rPr>
              <a:t> et al. 2017</a:t>
            </a:r>
            <a:endParaRPr dirty="0"/>
          </a:p>
        </p:txBody>
      </p:sp>
      <p:sp>
        <p:nvSpPr>
          <p:cNvPr id="18" name="TextShape 4">
            <a:extLst>
              <a:ext uri="{FF2B5EF4-FFF2-40B4-BE49-F238E27FC236}">
                <a16:creationId xmlns:a16="http://schemas.microsoft.com/office/drawing/2014/main" id="{73CC9D3A-BF8D-43DF-8E79-04F75B7111DA}"/>
              </a:ext>
            </a:extLst>
          </p:cNvPr>
          <p:cNvSpPr txBox="1"/>
          <p:nvPr/>
        </p:nvSpPr>
        <p:spPr>
          <a:xfrm>
            <a:off x="9922333" y="4449035"/>
            <a:ext cx="1645723" cy="246515"/>
          </a:xfrm>
          <a:prstGeom prst="rect">
            <a:avLst/>
          </a:prstGeom>
          <a:noFill/>
          <a:ln>
            <a:noFill/>
          </a:ln>
        </p:spPr>
        <p:txBody>
          <a:bodyPr lIns="81630" tIns="40816" rIns="81630" bIns="40816"/>
          <a:lstStyle/>
          <a:p>
            <a:r>
              <a:rPr lang="en-CA" sz="1300" dirty="0" err="1">
                <a:latin typeface="Arial"/>
              </a:rPr>
              <a:t>Michelot</a:t>
            </a:r>
            <a:r>
              <a:rPr lang="en-CA" sz="1300" dirty="0">
                <a:latin typeface="Arial"/>
              </a:rPr>
              <a:t> et al. 2017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4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504F9069-4B87-C65F-1410-8E4AD7AC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47" y="419431"/>
            <a:ext cx="10944109" cy="697654"/>
          </a:xfrm>
        </p:spPr>
        <p:txBody>
          <a:bodyPr/>
          <a:lstStyle/>
          <a:p>
            <a:r>
              <a:rPr lang="en-CA" sz="4000" dirty="0">
                <a:solidFill>
                  <a:schemeClr val="tx1"/>
                </a:solidFill>
              </a:rPr>
              <a:t>Why behaviour ?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454DD02E-CAA0-74B6-AA88-3AE89700DCD0}"/>
              </a:ext>
            </a:extLst>
          </p:cNvPr>
          <p:cNvSpPr/>
          <p:nvPr/>
        </p:nvSpPr>
        <p:spPr>
          <a:xfrm>
            <a:off x="251030" y="2885867"/>
            <a:ext cx="2576264" cy="1086266"/>
          </a:xfrm>
          <a:prstGeom prst="roundRect">
            <a:avLst/>
          </a:prstGeom>
          <a:solidFill>
            <a:srgbClr val="6BB1D1"/>
          </a:solidFill>
          <a:ln w="28575">
            <a:solidFill>
              <a:srgbClr val="3F8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Energy Expenditure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132D3-5982-A607-9998-6854153C94D3}"/>
              </a:ext>
            </a:extLst>
          </p:cNvPr>
          <p:cNvSpPr txBox="1"/>
          <p:nvPr/>
        </p:nvSpPr>
        <p:spPr>
          <a:xfrm>
            <a:off x="3147764" y="4543425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latin typeface="Arial"/>
              </a:rPr>
              <a:t>McRae et al. 2024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D8AAC4-7837-EA55-2257-F84ACF707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090614" y="2314575"/>
            <a:ext cx="2228850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70BA6111-998E-8058-C6A8-5B2937D19023}"/>
              </a:ext>
            </a:extLst>
          </p:cNvPr>
          <p:cNvSpPr/>
          <p:nvPr/>
        </p:nvSpPr>
        <p:spPr>
          <a:xfrm>
            <a:off x="6798753" y="2885867"/>
            <a:ext cx="2576264" cy="1086266"/>
          </a:xfrm>
          <a:prstGeom prst="roundRect">
            <a:avLst/>
          </a:prstGeom>
          <a:solidFill>
            <a:srgbClr val="6868AC"/>
          </a:solidFill>
          <a:ln w="28575">
            <a:solidFill>
              <a:srgbClr val="3D3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Conservation studies</a:t>
            </a:r>
            <a:endParaRPr lang="en-US" sz="2400" dirty="0">
              <a:latin typeface="Montserrat" pitchFamily="2" charset="0"/>
            </a:endParaRPr>
          </a:p>
        </p:txBody>
      </p:sp>
      <p:pic>
        <p:nvPicPr>
          <p:cNvPr id="18" name="Picture 17" descr="A map of the south america with a map of the north and the south&#10;&#10;Description automatically generated with medium confidence">
            <a:extLst>
              <a:ext uri="{FF2B5EF4-FFF2-40B4-BE49-F238E27FC236}">
                <a16:creationId xmlns:a16="http://schemas.microsoft.com/office/drawing/2014/main" id="{7C5F4857-1C44-9CC1-912E-95FD5E0B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208" y="2286000"/>
            <a:ext cx="2245483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F25717-0647-DBB0-F9E6-C25AD66049E4}"/>
              </a:ext>
            </a:extLst>
          </p:cNvPr>
          <p:cNvSpPr txBox="1"/>
          <p:nvPr/>
        </p:nvSpPr>
        <p:spPr>
          <a:xfrm>
            <a:off x="9563100" y="4572000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latin typeface="Arial"/>
              </a:rPr>
              <a:t>Barbour et al. 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81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6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827A5F-B9DC-462F-B82E-E9BFA2530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Underlying biological process is hidden</a:t>
            </a:r>
          </a:p>
          <a:p>
            <a:pPr lvl="1"/>
            <a:r>
              <a:rPr lang="en-CA" dirty="0"/>
              <a:t>Observation is conditional on latent process</a:t>
            </a:r>
          </a:p>
          <a:p>
            <a:pPr lvl="2"/>
            <a:r>
              <a:rPr lang="en-CA" dirty="0"/>
              <a:t>Behaviour state vs location data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C44629E-56A6-4F5E-83AA-B33C3DB623A5}"/>
              </a:ext>
            </a:extLst>
          </p:cNvPr>
          <p:cNvSpPr txBox="1">
            <a:spLocks/>
          </p:cNvSpPr>
          <p:nvPr/>
        </p:nvSpPr>
        <p:spPr>
          <a:xfrm>
            <a:off x="623947" y="419431"/>
            <a:ext cx="10944109" cy="69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b="1" dirty="0">
                <a:latin typeface="Montserrat" pitchFamily="2" charset="77"/>
              </a:rPr>
              <a:t>Hidden Markov models: motivations</a:t>
            </a:r>
            <a:endParaRPr lang="en-US" sz="4000" b="1" dirty="0">
              <a:latin typeface="Montserrat" pitchFamily="2" charset="77"/>
            </a:endParaRPr>
          </a:p>
        </p:txBody>
      </p:sp>
      <p:pic>
        <p:nvPicPr>
          <p:cNvPr id="59" name="Picture 58" descr="A fish and a fishing line&#10;&#10;Description automatically generated with medium confidence">
            <a:extLst>
              <a:ext uri="{FF2B5EF4-FFF2-40B4-BE49-F238E27FC236}">
                <a16:creationId xmlns:a16="http://schemas.microsoft.com/office/drawing/2014/main" id="{6C5CE15E-DC4F-2ECC-5709-BC7E9878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01" y="2193790"/>
            <a:ext cx="3532559" cy="3157894"/>
          </a:xfrm>
          <a:prstGeom prst="rect">
            <a:avLst/>
          </a:prstGeom>
        </p:spPr>
      </p:pic>
      <p:pic>
        <p:nvPicPr>
          <p:cNvPr id="61" name="Picture 60" descr="A diagram of a fish&#10;&#10;Description automatically generated">
            <a:extLst>
              <a:ext uri="{FF2B5EF4-FFF2-40B4-BE49-F238E27FC236}">
                <a16:creationId xmlns:a16="http://schemas.microsoft.com/office/drawing/2014/main" id="{A98EB620-90F7-B529-073B-F51AD336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401" y="2193790"/>
            <a:ext cx="4238927" cy="314265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2F1AA88-9F1D-5819-68EF-E73BA2F8512A}"/>
              </a:ext>
            </a:extLst>
          </p:cNvPr>
          <p:cNvSpPr/>
          <p:nvPr/>
        </p:nvSpPr>
        <p:spPr>
          <a:xfrm>
            <a:off x="9418320" y="3200400"/>
            <a:ext cx="548640" cy="335280"/>
          </a:xfrm>
          <a:prstGeom prst="rect">
            <a:avLst/>
          </a:prstGeom>
          <a:solidFill>
            <a:srgbClr val="EB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3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Hidden Markov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6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8337F2-DFBD-4A54-B29B-2DC132056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Underlying biological process is hidden</a:t>
            </a:r>
          </a:p>
          <a:p>
            <a:pPr lvl="1"/>
            <a:r>
              <a:rPr lang="en-CA" dirty="0"/>
              <a:t>Finite mixture model</a:t>
            </a:r>
          </a:p>
          <a:p>
            <a:pPr lvl="2"/>
            <a:endParaRPr lang="en-CA" dirty="0"/>
          </a:p>
          <a:p>
            <a:pPr lvl="2"/>
            <a:endParaRPr lang="en-CA" dirty="0"/>
          </a:p>
          <a:p>
            <a:r>
              <a:rPr lang="en-CA" dirty="0"/>
              <a:t>Latent process is autocorrelated</a:t>
            </a:r>
          </a:p>
          <a:p>
            <a:pPr lvl="1"/>
            <a:r>
              <a:rPr lang="en-CA" dirty="0"/>
              <a:t>Markov chain</a:t>
            </a:r>
          </a:p>
          <a:p>
            <a:pPr lvl="2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FADAC-3869-4334-9CF2-B1BC3040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latin typeface="Montserrat" pitchFamily="2" charset="77"/>
              </a:rPr>
              <a:t>Hidden Markov models - Solution</a:t>
            </a:r>
          </a:p>
        </p:txBody>
      </p:sp>
      <p:pic>
        <p:nvPicPr>
          <p:cNvPr id="1028" name="Picture 4" descr="Marketing Analytics through Markov Chain | by Ridhima Kumar | Towards Data  Science">
            <a:extLst>
              <a:ext uri="{FF2B5EF4-FFF2-40B4-BE49-F238E27FC236}">
                <a16:creationId xmlns:a16="http://schemas.microsoft.com/office/drawing/2014/main" id="{23B69B26-D422-4992-B604-1980A82031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4090" y="3543567"/>
            <a:ext cx="3442262" cy="345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7BA3FD-8D54-4005-876D-41BF339EFD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0" t="16957" r="6153"/>
          <a:stretch/>
        </p:blipFill>
        <p:spPr>
          <a:xfrm>
            <a:off x="7610474" y="1378280"/>
            <a:ext cx="4371976" cy="2396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934112-8362-468C-9DB9-A5B76D1E35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8" t="17510" r="5955" b="2524"/>
          <a:stretch/>
        </p:blipFill>
        <p:spPr>
          <a:xfrm>
            <a:off x="7610475" y="1403638"/>
            <a:ext cx="4371975" cy="2308139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7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" dur="indefinite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" dur="indefinite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1213</Words>
  <Application>Microsoft Macintosh PowerPoint</Application>
  <PresentationFormat>Widescreen</PresentationFormat>
  <Paragraphs>251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STSong</vt:lpstr>
      <vt:lpstr>Apple Chancery</vt:lpstr>
      <vt:lpstr>Arial</vt:lpstr>
      <vt:lpstr>Calibri</vt:lpstr>
      <vt:lpstr>Calibri Light</vt:lpstr>
      <vt:lpstr>Cambria Math</vt:lpstr>
      <vt:lpstr>CMU Bright</vt:lpstr>
      <vt:lpstr>CMU Serif</vt:lpstr>
      <vt:lpstr>Helvetica</vt:lpstr>
      <vt:lpstr>KievitWeb</vt:lpstr>
      <vt:lpstr>Latin Modern Math</vt:lpstr>
      <vt:lpstr>Lucida Console</vt:lpstr>
      <vt:lpstr>Montserrat</vt:lpstr>
      <vt:lpstr>Montserrat light</vt:lpstr>
      <vt:lpstr>Open Sans</vt:lpstr>
      <vt:lpstr>Quicksand</vt:lpstr>
      <vt:lpstr>Raleway</vt:lpstr>
      <vt:lpstr>Office Theme</vt:lpstr>
      <vt:lpstr>HMM FOR ANIMAL MOVEMENT TUTORIAL</vt:lpstr>
      <vt:lpstr>HMM OUTLINE</vt:lpstr>
      <vt:lpstr>Motivation </vt:lpstr>
      <vt:lpstr>PowerPoint Presentation</vt:lpstr>
      <vt:lpstr>Movement modelling</vt:lpstr>
      <vt:lpstr>Why behaviour ?</vt:lpstr>
      <vt:lpstr>PowerPoint Presentation</vt:lpstr>
      <vt:lpstr>Hidden Markov Models</vt:lpstr>
      <vt:lpstr>Hidden Markov models - Solution</vt:lpstr>
      <vt:lpstr>Hidden Markov models – Framework</vt:lpstr>
      <vt:lpstr>Hidden Markov models – 2 states </vt:lpstr>
      <vt:lpstr>HMM: Key parameters</vt:lpstr>
      <vt:lpstr>HMM: Likelihood</vt:lpstr>
      <vt:lpstr>Covariates – hidden process</vt:lpstr>
      <vt:lpstr>PowerPoint Presentation</vt:lpstr>
      <vt:lpstr>PowerPoint Presentation</vt:lpstr>
      <vt:lpstr>Correlated Random Walks (Crws) </vt:lpstr>
      <vt:lpstr>Persistence in direction: CRWs</vt:lpstr>
      <vt:lpstr>Movement data-streams: step-length and turning angle</vt:lpstr>
      <vt:lpstr>Modelling step-length and turning angle:</vt:lpstr>
      <vt:lpstr>NARWHAL CASE STUDY</vt:lpstr>
      <vt:lpstr>1. Narwhal data</vt:lpstr>
      <vt:lpstr>Polar bear exercise</vt:lpstr>
      <vt:lpstr>2. Polar bear data</vt:lpstr>
      <vt:lpstr>Tutorial’s objectives</vt:lpstr>
      <vt:lpstr>1. Fitting HMM with momentuHMM</vt:lpstr>
      <vt:lpstr>prepData(data, type = "LL", coordNames = c("lon", "lat"))</vt:lpstr>
      <vt:lpstr>fitHMM(data, …)</vt:lpstr>
      <vt:lpstr>fitHMM(data, 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 OUTLINE</dc:title>
  <dc:creator>fannydup@student.ubc.ca</dc:creator>
  <cp:lastModifiedBy>fannydup@student.ubc.ca</cp:lastModifiedBy>
  <cp:revision>18</cp:revision>
  <dcterms:created xsi:type="dcterms:W3CDTF">2024-07-05T16:48:58Z</dcterms:created>
  <dcterms:modified xsi:type="dcterms:W3CDTF">2024-07-09T22:41:53Z</dcterms:modified>
</cp:coreProperties>
</file>